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8"/>
  </p:notesMasterIdLst>
  <p:sldIdLst>
    <p:sldId id="260" r:id="rId5"/>
    <p:sldId id="263" r:id="rId6"/>
    <p:sldId id="265"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12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91EE12-D640-50EF-7775-B29FAAACC9DF}" name="Rombout J. (Jeroen)" initials="RJ(" userId="S::J.Rombout@zoetermeer.nl::210444ed-9912-49ee-8598-c81634e51939" providerId="AD"/>
  <p188:author id="{A4551D16-47BC-8B69-4DFF-3AEEA63232ED}" name="Wijnen, BLA (Bart)" initials="W(" userId="S::bart.wijnen_stedin.net#ext#@zoetermeer.onmicrosoft.com::7e6ef1ff-4621-4bc3-bf73-f364494c2c35" providerId="AD"/>
  <p188:author id="{7BC8B328-E15D-2314-3E8E-104D1999BEBD}" name="Hanneke" initials="H" userId="Hanneke" providerId="None"/>
  <p188:author id="{D9BF2C83-8F1D-8140-4D95-C28E3605B24F}" name="Croo A.A. de (Annette)" initials="CAd(" userId="S::A.A.de.Croo@zoetermeer.nl::5e06d9af-e0a2-4f30-93eb-efce845da35e" providerId="AD"/>
  <p188:author id="{95448088-8359-36C4-6F25-0ECE53CFD1B8}" name="Sebastiaan Olsman" initials="SO" userId="S::s.olsman@enschede.nl::f7b34e4e-b8c8-4250-8134-dc8a7c5899ab" providerId="AD"/>
  <p188:author id="{D57EFDA0-B7BF-A7A4-CC6D-953B692AD041}" name="Henri van de Zande" initials="HvdZ" userId="S::henri.vandezande@mijnaansluiting.org::bfb26863-f23a-43e9-b6cf-e7cd82a429b5" providerId="AD"/>
  <p188:author id="{EDFA80A3-D375-362F-6716-72514A4D6AC0}" name="Fieke Van Woerkom" initials="FW" userId="S::fieke.vanwoerkom@mijnaansluiting.org::9fc9f487-c33c-4a73-a55f-41022521a16a" providerId="AD"/>
  <p188:author id="{A12279BF-7FEF-44F5-5ED0-227ACCEFD53C}" name="Henri van de Zande" initials="HZ" userId="S::henri.vandezande_mijnaansluiting.org#ext#@zoetermeer.onmicrosoft.com::62a0adb4-e0cf-4661-8ed3-ee2bbf764be1" providerId="AD"/>
  <p188:author id="{7B9BC4E2-10D0-F1FF-039B-221A1D86412D}" name="Eefje van Woerkom" initials="" userId="S::eefje.vanwoerkom@mijnaansluiting.org::5ba0c12f-243c-4ceb-b82f-8e60d40f9f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EF2E5"/>
    <a:srgbClr val="F49E30"/>
    <a:srgbClr val="E1E6F0"/>
    <a:srgbClr val="BC3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195094-7C0C-6564-33B9-ACA3C2F0F5E1}" v="68" dt="2025-12-15T15:43:17.93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55"/>
        <p:guide pos="121"/>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FA889-A1DC-4B3E-A5F2-FC5F84B480C7}" type="datetimeFigureOut">
              <a:rPr lang="nl-NL" smtClean="0"/>
              <a:t>15-12-2025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4473F-C0E9-4EE6-9FF4-B52A096D74F1}" type="slidenum">
              <a:rPr lang="nl-NL" smtClean="0"/>
              <a:t>‹#›</a:t>
            </a:fld>
            <a:endParaRPr lang="nl-NL"/>
          </a:p>
        </p:txBody>
      </p:sp>
    </p:spTree>
    <p:extLst>
      <p:ext uri="{BB962C8B-B14F-4D97-AF65-F5344CB8AC3E}">
        <p14:creationId xmlns:p14="http://schemas.microsoft.com/office/powerpoint/2010/main" val="428059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530254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Alleen titel">
    <p:spTree>
      <p:nvGrpSpPr>
        <p:cNvPr id="1" name=""/>
        <p:cNvGrpSpPr/>
        <p:nvPr/>
      </p:nvGrpSpPr>
      <p:grpSpPr>
        <a:xfrm>
          <a:off x="0" y="0"/>
          <a:ext cx="0" cy="0"/>
          <a:chOff x="0" y="0"/>
          <a:chExt cx="0" cy="0"/>
        </a:xfrm>
      </p:grpSpPr>
      <p:sp>
        <p:nvSpPr>
          <p:cNvPr id="99" name="Naam dia"/>
          <p:cNvSpPr txBox="1">
            <a:spLocks noGrp="1"/>
          </p:cNvSpPr>
          <p:nvPr>
            <p:ph type="title" hasCustomPrompt="1"/>
          </p:nvPr>
        </p:nvSpPr>
        <p:spPr>
          <a:xfrm>
            <a:off x="603250" y="539750"/>
            <a:ext cx="10985500" cy="717475"/>
          </a:xfrm>
          <a:prstGeom prst="rect">
            <a:avLst/>
          </a:prstGeom>
        </p:spPr>
        <p:txBody>
          <a:bodyPr/>
          <a:lstStyle/>
          <a:p>
            <a:r>
              <a:t>Naam dia</a:t>
            </a:r>
          </a:p>
        </p:txBody>
      </p:sp>
      <p:sp>
        <p:nvSpPr>
          <p:cNvPr id="100" name="Ondertitel di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10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4586055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Titel agenda"/>
          <p:cNvSpPr txBox="1">
            <a:spLocks noGrp="1"/>
          </p:cNvSpPr>
          <p:nvPr>
            <p:ph type="title" hasCustomPrompt="1"/>
          </p:nvPr>
        </p:nvSpPr>
        <p:spPr>
          <a:xfrm>
            <a:off x="603250" y="539750"/>
            <a:ext cx="10985500" cy="717550"/>
          </a:xfrm>
          <a:prstGeom prst="rect">
            <a:avLst/>
          </a:prstGeom>
        </p:spPr>
        <p:txBody>
          <a:bodyPr/>
          <a:lstStyle/>
          <a:p>
            <a:r>
              <a:t>Titel agenda</a:t>
            </a:r>
          </a:p>
        </p:txBody>
      </p:sp>
      <p:sp>
        <p:nvSpPr>
          <p:cNvPr id="109" name="Ondertitel agend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agenda</a:t>
            </a:r>
          </a:p>
        </p:txBody>
      </p:sp>
      <p:sp>
        <p:nvSpPr>
          <p:cNvPr id="110" name="Hoofdtekst - niveau één…"/>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Agendaonderwerpen</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738892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118" name="Hoofdtekst - niveau één…"/>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Uiting</a:t>
            </a:r>
          </a:p>
          <a:p>
            <a:pPr lvl="1"/>
            <a:endParaRPr/>
          </a:p>
          <a:p>
            <a:pPr lvl="2"/>
            <a:endParaRPr/>
          </a:p>
          <a:p>
            <a:pPr lvl="3"/>
            <a:endParaRPr/>
          </a:p>
          <a:p>
            <a:pPr lvl="4"/>
            <a:endParaRPr/>
          </a:p>
        </p:txBody>
      </p:sp>
      <p:sp>
        <p:nvSpPr>
          <p:cNvPr id="119"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7434008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26" name="Hoofdtekst - niveau één…"/>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27" name="Feitinformatie"/>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Feitinformatie</a:t>
            </a:r>
          </a:p>
        </p:txBody>
      </p:sp>
      <p:sp>
        <p:nvSpPr>
          <p:cNvPr id="128"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205241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35" name="Toekenning"/>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Toekenning</a:t>
            </a:r>
          </a:p>
        </p:txBody>
      </p:sp>
      <p:sp>
        <p:nvSpPr>
          <p:cNvPr id="136" name="Hoofdtekst - niveau één…"/>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“Bijzonder citaat”</a:t>
            </a:r>
          </a:p>
          <a:p>
            <a:pPr lvl="1"/>
            <a:endParaRPr/>
          </a:p>
          <a:p>
            <a:pPr lvl="2"/>
            <a:endParaRPr/>
          </a:p>
          <a:p>
            <a:pPr lvl="3"/>
            <a:endParaRPr/>
          </a:p>
          <a:p>
            <a:pPr lvl="4"/>
            <a:endParaRPr/>
          </a:p>
        </p:txBody>
      </p:sp>
      <p:sp>
        <p:nvSpPr>
          <p:cNvPr id="137"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6225310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44" name="Schaal salade met gebakken rijst, gekookte eieren en eetstokjes"/>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45" name="Schaal met zalmkoekjes, salade en hummus "/>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46" name="Schaal pappardellepasta met peterselieboter, geroosterde hazelnoten en geraspte parmezaanse kaas"/>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47"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870911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4" name="schaal salade met gebakken rijst, gekookte eieren en eetstokjes"/>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55" name="Dia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37211478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62"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628853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grpSp>
        <p:nvGrpSpPr>
          <p:cNvPr id="80" name="Groep 79">
            <a:extLst>
              <a:ext uri="{FF2B5EF4-FFF2-40B4-BE49-F238E27FC236}">
                <a16:creationId xmlns:a16="http://schemas.microsoft.com/office/drawing/2014/main" id="{496905ED-E3FB-632A-BC52-8D66BD3D2A23}"/>
              </a:ext>
            </a:extLst>
          </p:cNvPr>
          <p:cNvGrpSpPr/>
          <p:nvPr userDrawn="1"/>
        </p:nvGrpSpPr>
        <p:grpSpPr>
          <a:xfrm>
            <a:off x="11483721" y="6506514"/>
            <a:ext cx="228854" cy="265685"/>
            <a:chOff x="11485244" y="5751611"/>
            <a:chExt cx="228854" cy="265685"/>
          </a:xfrm>
        </p:grpSpPr>
        <p:sp>
          <p:nvSpPr>
            <p:cNvPr id="65" name="Vrije vorm: vorm 64">
              <a:extLst>
                <a:ext uri="{FF2B5EF4-FFF2-40B4-BE49-F238E27FC236}">
                  <a16:creationId xmlns:a16="http://schemas.microsoft.com/office/drawing/2014/main" id="{E7C3E008-B822-61CB-5D2C-78C305EF3803}"/>
                </a:ext>
              </a:extLst>
            </p:cNvPr>
            <p:cNvSpPr/>
            <p:nvPr/>
          </p:nvSpPr>
          <p:spPr>
            <a:xfrm>
              <a:off x="11568430" y="5751611"/>
              <a:ext cx="62229" cy="62229"/>
            </a:xfrm>
            <a:custGeom>
              <a:avLst/>
              <a:gdLst>
                <a:gd name="connsiteX0" fmla="*/ 62230 w 62229"/>
                <a:gd name="connsiteY0" fmla="*/ 31115 h 62229"/>
                <a:gd name="connsiteX1" fmla="*/ 31114 w 62229"/>
                <a:gd name="connsiteY1" fmla="*/ 62230 h 62229"/>
                <a:gd name="connsiteX2" fmla="*/ 0 w 62229"/>
                <a:gd name="connsiteY2" fmla="*/ 31115 h 62229"/>
                <a:gd name="connsiteX3" fmla="*/ 31114 w 62229"/>
                <a:gd name="connsiteY3" fmla="*/ 0 h 62229"/>
                <a:gd name="connsiteX4" fmla="*/ 62230 w 62229"/>
                <a:gd name="connsiteY4" fmla="*/ 31115 h 62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29" h="62229">
                  <a:moveTo>
                    <a:pt x="62230" y="31115"/>
                  </a:moveTo>
                  <a:cubicBezTo>
                    <a:pt x="62230" y="48260"/>
                    <a:pt x="48260" y="62230"/>
                    <a:pt x="31114" y="62230"/>
                  </a:cubicBezTo>
                  <a:cubicBezTo>
                    <a:pt x="13970" y="62230"/>
                    <a:pt x="0" y="48260"/>
                    <a:pt x="0" y="31115"/>
                  </a:cubicBezTo>
                  <a:cubicBezTo>
                    <a:pt x="0" y="13970"/>
                    <a:pt x="13970" y="0"/>
                    <a:pt x="31114" y="0"/>
                  </a:cubicBezTo>
                  <a:cubicBezTo>
                    <a:pt x="48260" y="0"/>
                    <a:pt x="62230" y="13970"/>
                    <a:pt x="62230" y="31115"/>
                  </a:cubicBezTo>
                </a:path>
              </a:pathLst>
            </a:custGeom>
            <a:solidFill>
              <a:srgbClr val="1BB5D5"/>
            </a:solidFill>
            <a:ln w="12700" cap="flat">
              <a:noFill/>
              <a:prstDash val="solid"/>
              <a:miter/>
            </a:ln>
          </p:spPr>
          <p:txBody>
            <a:bodyPr rtlCol="0" anchor="ctr"/>
            <a:lstStyle/>
            <a:p>
              <a:endParaRPr lang="nl-NL"/>
            </a:p>
          </p:txBody>
        </p:sp>
        <p:sp>
          <p:nvSpPr>
            <p:cNvPr id="66" name="Vrije vorm: vorm 65">
              <a:extLst>
                <a:ext uri="{FF2B5EF4-FFF2-40B4-BE49-F238E27FC236}">
                  <a16:creationId xmlns:a16="http://schemas.microsoft.com/office/drawing/2014/main" id="{3171D966-3869-BFE3-225A-78A2E8C8EC81}"/>
                </a:ext>
              </a:extLst>
            </p:cNvPr>
            <p:cNvSpPr/>
            <p:nvPr/>
          </p:nvSpPr>
          <p:spPr>
            <a:xfrm>
              <a:off x="11485244" y="5795808"/>
              <a:ext cx="62230" cy="62229"/>
            </a:xfrm>
            <a:custGeom>
              <a:avLst/>
              <a:gdLst>
                <a:gd name="connsiteX0" fmla="*/ 62230 w 62230"/>
                <a:gd name="connsiteY0" fmla="*/ 31115 h 62229"/>
                <a:gd name="connsiteX1" fmla="*/ 31115 w 62230"/>
                <a:gd name="connsiteY1" fmla="*/ 62230 h 62229"/>
                <a:gd name="connsiteX2" fmla="*/ 0 w 62230"/>
                <a:gd name="connsiteY2" fmla="*/ 31115 h 62229"/>
                <a:gd name="connsiteX3" fmla="*/ 31115 w 62230"/>
                <a:gd name="connsiteY3" fmla="*/ 0 h 62229"/>
                <a:gd name="connsiteX4" fmla="*/ 62230 w 62230"/>
                <a:gd name="connsiteY4" fmla="*/ 31115 h 62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0" h="62229">
                  <a:moveTo>
                    <a:pt x="62230" y="31115"/>
                  </a:moveTo>
                  <a:cubicBezTo>
                    <a:pt x="62230" y="48260"/>
                    <a:pt x="48261" y="62230"/>
                    <a:pt x="31115" y="62230"/>
                  </a:cubicBezTo>
                  <a:cubicBezTo>
                    <a:pt x="13970" y="62230"/>
                    <a:pt x="0" y="48260"/>
                    <a:pt x="0" y="31115"/>
                  </a:cubicBezTo>
                  <a:cubicBezTo>
                    <a:pt x="0" y="13970"/>
                    <a:pt x="13970" y="0"/>
                    <a:pt x="31115" y="0"/>
                  </a:cubicBezTo>
                  <a:cubicBezTo>
                    <a:pt x="48261" y="0"/>
                    <a:pt x="62230" y="13970"/>
                    <a:pt x="62230" y="31115"/>
                  </a:cubicBezTo>
                </a:path>
              </a:pathLst>
            </a:custGeom>
            <a:solidFill>
              <a:srgbClr val="BE2C82"/>
            </a:solidFill>
            <a:ln w="12700" cap="flat">
              <a:noFill/>
              <a:prstDash val="solid"/>
              <a:miter/>
            </a:ln>
          </p:spPr>
          <p:txBody>
            <a:bodyPr rtlCol="0" anchor="ctr"/>
            <a:lstStyle/>
            <a:p>
              <a:endParaRPr lang="nl-NL"/>
            </a:p>
          </p:txBody>
        </p:sp>
        <p:sp>
          <p:nvSpPr>
            <p:cNvPr id="67" name="Vrije vorm: vorm 66">
              <a:extLst>
                <a:ext uri="{FF2B5EF4-FFF2-40B4-BE49-F238E27FC236}">
                  <a16:creationId xmlns:a16="http://schemas.microsoft.com/office/drawing/2014/main" id="{851838B2-6A47-B656-5688-11885EEBF28E}"/>
                </a:ext>
              </a:extLst>
            </p:cNvPr>
            <p:cNvSpPr/>
            <p:nvPr/>
          </p:nvSpPr>
          <p:spPr>
            <a:xfrm>
              <a:off x="11651868" y="5795808"/>
              <a:ext cx="62230" cy="62229"/>
            </a:xfrm>
            <a:custGeom>
              <a:avLst/>
              <a:gdLst>
                <a:gd name="connsiteX0" fmla="*/ 62230 w 62230"/>
                <a:gd name="connsiteY0" fmla="*/ 31115 h 62229"/>
                <a:gd name="connsiteX1" fmla="*/ 31115 w 62230"/>
                <a:gd name="connsiteY1" fmla="*/ 62230 h 62229"/>
                <a:gd name="connsiteX2" fmla="*/ 0 w 62230"/>
                <a:gd name="connsiteY2" fmla="*/ 31115 h 62229"/>
                <a:gd name="connsiteX3" fmla="*/ 31115 w 62230"/>
                <a:gd name="connsiteY3" fmla="*/ 0 h 62229"/>
                <a:gd name="connsiteX4" fmla="*/ 62230 w 62230"/>
                <a:gd name="connsiteY4" fmla="*/ 31115 h 62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0" h="62229">
                  <a:moveTo>
                    <a:pt x="62230" y="31115"/>
                  </a:moveTo>
                  <a:cubicBezTo>
                    <a:pt x="62230" y="48260"/>
                    <a:pt x="48261" y="62230"/>
                    <a:pt x="31115" y="62230"/>
                  </a:cubicBezTo>
                  <a:cubicBezTo>
                    <a:pt x="13970" y="62230"/>
                    <a:pt x="0" y="48260"/>
                    <a:pt x="0" y="31115"/>
                  </a:cubicBezTo>
                  <a:cubicBezTo>
                    <a:pt x="0" y="13970"/>
                    <a:pt x="13970" y="0"/>
                    <a:pt x="31115" y="0"/>
                  </a:cubicBezTo>
                  <a:cubicBezTo>
                    <a:pt x="48261" y="0"/>
                    <a:pt x="62230" y="13970"/>
                    <a:pt x="62230" y="31115"/>
                  </a:cubicBezTo>
                </a:path>
              </a:pathLst>
            </a:custGeom>
            <a:solidFill>
              <a:srgbClr val="119971"/>
            </a:solidFill>
            <a:ln w="12700" cap="flat">
              <a:noFill/>
              <a:prstDash val="solid"/>
              <a:miter/>
            </a:ln>
          </p:spPr>
          <p:txBody>
            <a:bodyPr rtlCol="0" anchor="ctr"/>
            <a:lstStyle/>
            <a:p>
              <a:endParaRPr lang="nl-NL"/>
            </a:p>
          </p:txBody>
        </p:sp>
        <p:sp>
          <p:nvSpPr>
            <p:cNvPr id="68" name="Vrije vorm: vorm 67">
              <a:extLst>
                <a:ext uri="{FF2B5EF4-FFF2-40B4-BE49-F238E27FC236}">
                  <a16:creationId xmlns:a16="http://schemas.microsoft.com/office/drawing/2014/main" id="{752765A6-E2C1-D448-77A9-1AAA1A5FA95F}"/>
                </a:ext>
              </a:extLst>
            </p:cNvPr>
            <p:cNvSpPr/>
            <p:nvPr/>
          </p:nvSpPr>
          <p:spPr>
            <a:xfrm>
              <a:off x="11485498" y="5866546"/>
              <a:ext cx="61976" cy="105664"/>
            </a:xfrm>
            <a:custGeom>
              <a:avLst/>
              <a:gdLst>
                <a:gd name="connsiteX0" fmla="*/ 0 w 61976"/>
                <a:gd name="connsiteY0" fmla="*/ 74676 h 105664"/>
                <a:gd name="connsiteX1" fmla="*/ 0 w 61976"/>
                <a:gd name="connsiteY1" fmla="*/ 74168 h 105664"/>
                <a:gd name="connsiteX2" fmla="*/ 0 w 61976"/>
                <a:gd name="connsiteY2" fmla="*/ 74168 h 105664"/>
                <a:gd name="connsiteX3" fmla="*/ 0 w 61976"/>
                <a:gd name="connsiteY3" fmla="*/ 30480 h 105664"/>
                <a:gd name="connsiteX4" fmla="*/ 0 w 61976"/>
                <a:gd name="connsiteY4" fmla="*/ 30480 h 105664"/>
                <a:gd name="connsiteX5" fmla="*/ 30988 w 61976"/>
                <a:gd name="connsiteY5" fmla="*/ 0 h 105664"/>
                <a:gd name="connsiteX6" fmla="*/ 61976 w 61976"/>
                <a:gd name="connsiteY6" fmla="*/ 30988 h 105664"/>
                <a:gd name="connsiteX7" fmla="*/ 61976 w 61976"/>
                <a:gd name="connsiteY7" fmla="*/ 32639 h 105664"/>
                <a:gd name="connsiteX8" fmla="*/ 61976 w 61976"/>
                <a:gd name="connsiteY8" fmla="*/ 73660 h 105664"/>
                <a:gd name="connsiteX9" fmla="*/ 61976 w 61976"/>
                <a:gd name="connsiteY9" fmla="*/ 74676 h 105664"/>
                <a:gd name="connsiteX10" fmla="*/ 30988 w 61976"/>
                <a:gd name="connsiteY10" fmla="*/ 105664 h 105664"/>
                <a:gd name="connsiteX11" fmla="*/ 0 w 61976"/>
                <a:gd name="connsiteY11" fmla="*/ 74676 h 105664"/>
                <a:gd name="connsiteX12" fmla="*/ 0 w 61976"/>
                <a:gd name="connsiteY12" fmla="*/ 74676 h 10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76" h="105664">
                  <a:moveTo>
                    <a:pt x="0" y="74676"/>
                  </a:moveTo>
                  <a:lnTo>
                    <a:pt x="0" y="74168"/>
                  </a:lnTo>
                  <a:lnTo>
                    <a:pt x="0" y="74168"/>
                  </a:lnTo>
                  <a:lnTo>
                    <a:pt x="0" y="30480"/>
                  </a:lnTo>
                  <a:lnTo>
                    <a:pt x="0" y="30480"/>
                  </a:lnTo>
                  <a:cubicBezTo>
                    <a:pt x="254" y="13716"/>
                    <a:pt x="13970" y="0"/>
                    <a:pt x="30988" y="0"/>
                  </a:cubicBezTo>
                  <a:cubicBezTo>
                    <a:pt x="48006" y="0"/>
                    <a:pt x="61976" y="13843"/>
                    <a:pt x="61976" y="30988"/>
                  </a:cubicBezTo>
                  <a:cubicBezTo>
                    <a:pt x="61976" y="31623"/>
                    <a:pt x="61976" y="32131"/>
                    <a:pt x="61976" y="32639"/>
                  </a:cubicBezTo>
                  <a:lnTo>
                    <a:pt x="61976" y="73660"/>
                  </a:lnTo>
                  <a:cubicBezTo>
                    <a:pt x="61976" y="73660"/>
                    <a:pt x="61976" y="74295"/>
                    <a:pt x="61976" y="74676"/>
                  </a:cubicBezTo>
                  <a:cubicBezTo>
                    <a:pt x="61976" y="91567"/>
                    <a:pt x="48133" y="105410"/>
                    <a:pt x="30988" y="105664"/>
                  </a:cubicBezTo>
                  <a:cubicBezTo>
                    <a:pt x="13843" y="105664"/>
                    <a:pt x="0" y="91821"/>
                    <a:pt x="0" y="74676"/>
                  </a:cubicBezTo>
                  <a:lnTo>
                    <a:pt x="0" y="74676"/>
                  </a:lnTo>
                  <a:close/>
                </a:path>
              </a:pathLst>
            </a:custGeom>
            <a:solidFill>
              <a:srgbClr val="BE2C82"/>
            </a:solidFill>
            <a:ln w="12700" cap="flat">
              <a:noFill/>
              <a:prstDash val="solid"/>
              <a:miter/>
            </a:ln>
          </p:spPr>
          <p:txBody>
            <a:bodyPr rtlCol="0" anchor="ctr"/>
            <a:lstStyle/>
            <a:p>
              <a:endParaRPr lang="nl-NL"/>
            </a:p>
          </p:txBody>
        </p:sp>
        <p:sp>
          <p:nvSpPr>
            <p:cNvPr id="69" name="Vrije vorm: vorm 68">
              <a:extLst>
                <a:ext uri="{FF2B5EF4-FFF2-40B4-BE49-F238E27FC236}">
                  <a16:creationId xmlns:a16="http://schemas.microsoft.com/office/drawing/2014/main" id="{57EDB2D2-F591-728E-FFC5-5016571125BC}"/>
                </a:ext>
              </a:extLst>
            </p:cNvPr>
            <p:cNvSpPr/>
            <p:nvPr/>
          </p:nvSpPr>
          <p:spPr>
            <a:xfrm>
              <a:off x="11651995" y="5866546"/>
              <a:ext cx="61976" cy="105664"/>
            </a:xfrm>
            <a:custGeom>
              <a:avLst/>
              <a:gdLst>
                <a:gd name="connsiteX0" fmla="*/ 0 w 61976"/>
                <a:gd name="connsiteY0" fmla="*/ 74676 h 105664"/>
                <a:gd name="connsiteX1" fmla="*/ 0 w 61976"/>
                <a:gd name="connsiteY1" fmla="*/ 74168 h 105664"/>
                <a:gd name="connsiteX2" fmla="*/ 0 w 61976"/>
                <a:gd name="connsiteY2" fmla="*/ 74168 h 105664"/>
                <a:gd name="connsiteX3" fmla="*/ 0 w 61976"/>
                <a:gd name="connsiteY3" fmla="*/ 30480 h 105664"/>
                <a:gd name="connsiteX4" fmla="*/ 0 w 61976"/>
                <a:gd name="connsiteY4" fmla="*/ 30480 h 105664"/>
                <a:gd name="connsiteX5" fmla="*/ 30988 w 61976"/>
                <a:gd name="connsiteY5" fmla="*/ 0 h 105664"/>
                <a:gd name="connsiteX6" fmla="*/ 61976 w 61976"/>
                <a:gd name="connsiteY6" fmla="*/ 30988 h 105664"/>
                <a:gd name="connsiteX7" fmla="*/ 61976 w 61976"/>
                <a:gd name="connsiteY7" fmla="*/ 32639 h 105664"/>
                <a:gd name="connsiteX8" fmla="*/ 61976 w 61976"/>
                <a:gd name="connsiteY8" fmla="*/ 73660 h 105664"/>
                <a:gd name="connsiteX9" fmla="*/ 61976 w 61976"/>
                <a:gd name="connsiteY9" fmla="*/ 74676 h 105664"/>
                <a:gd name="connsiteX10" fmla="*/ 30988 w 61976"/>
                <a:gd name="connsiteY10" fmla="*/ 105664 h 105664"/>
                <a:gd name="connsiteX11" fmla="*/ 0 w 61976"/>
                <a:gd name="connsiteY11" fmla="*/ 74676 h 105664"/>
                <a:gd name="connsiteX12" fmla="*/ 0 w 61976"/>
                <a:gd name="connsiteY12" fmla="*/ 74676 h 10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76" h="105664">
                  <a:moveTo>
                    <a:pt x="0" y="74676"/>
                  </a:moveTo>
                  <a:lnTo>
                    <a:pt x="0" y="74168"/>
                  </a:lnTo>
                  <a:lnTo>
                    <a:pt x="0" y="74168"/>
                  </a:lnTo>
                  <a:lnTo>
                    <a:pt x="0" y="30480"/>
                  </a:lnTo>
                  <a:lnTo>
                    <a:pt x="0" y="30480"/>
                  </a:lnTo>
                  <a:cubicBezTo>
                    <a:pt x="254" y="13716"/>
                    <a:pt x="13970" y="0"/>
                    <a:pt x="30988" y="0"/>
                  </a:cubicBezTo>
                  <a:cubicBezTo>
                    <a:pt x="48006" y="0"/>
                    <a:pt x="61976" y="13843"/>
                    <a:pt x="61976" y="30988"/>
                  </a:cubicBezTo>
                  <a:cubicBezTo>
                    <a:pt x="61976" y="31623"/>
                    <a:pt x="61976" y="32131"/>
                    <a:pt x="61976" y="32639"/>
                  </a:cubicBezTo>
                  <a:lnTo>
                    <a:pt x="61976" y="73660"/>
                  </a:lnTo>
                  <a:cubicBezTo>
                    <a:pt x="61976" y="73660"/>
                    <a:pt x="61976" y="74295"/>
                    <a:pt x="61976" y="74676"/>
                  </a:cubicBezTo>
                  <a:cubicBezTo>
                    <a:pt x="61976" y="91567"/>
                    <a:pt x="48133" y="105410"/>
                    <a:pt x="30988" y="105664"/>
                  </a:cubicBezTo>
                  <a:cubicBezTo>
                    <a:pt x="13843" y="105664"/>
                    <a:pt x="0" y="91821"/>
                    <a:pt x="0" y="74676"/>
                  </a:cubicBezTo>
                  <a:lnTo>
                    <a:pt x="0" y="74676"/>
                  </a:lnTo>
                  <a:close/>
                </a:path>
              </a:pathLst>
            </a:custGeom>
            <a:solidFill>
              <a:srgbClr val="119971"/>
            </a:solidFill>
            <a:ln w="12700"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E0EFA500-8D22-1BE0-E68F-9C1B87B98814}"/>
                </a:ext>
              </a:extLst>
            </p:cNvPr>
            <p:cNvSpPr/>
            <p:nvPr/>
          </p:nvSpPr>
          <p:spPr>
            <a:xfrm>
              <a:off x="11568430" y="5841146"/>
              <a:ext cx="62229" cy="62230"/>
            </a:xfrm>
            <a:custGeom>
              <a:avLst/>
              <a:gdLst>
                <a:gd name="connsiteX0" fmla="*/ 62230 w 62229"/>
                <a:gd name="connsiteY0" fmla="*/ 31115 h 62230"/>
                <a:gd name="connsiteX1" fmla="*/ 31114 w 62229"/>
                <a:gd name="connsiteY1" fmla="*/ 62230 h 62230"/>
                <a:gd name="connsiteX2" fmla="*/ 0 w 62229"/>
                <a:gd name="connsiteY2" fmla="*/ 31115 h 62230"/>
                <a:gd name="connsiteX3" fmla="*/ 31114 w 62229"/>
                <a:gd name="connsiteY3" fmla="*/ 0 h 62230"/>
                <a:gd name="connsiteX4" fmla="*/ 62230 w 62229"/>
                <a:gd name="connsiteY4" fmla="*/ 31115 h 6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29" h="62230">
                  <a:moveTo>
                    <a:pt x="62230" y="31115"/>
                  </a:moveTo>
                  <a:cubicBezTo>
                    <a:pt x="62230" y="48260"/>
                    <a:pt x="48260" y="62230"/>
                    <a:pt x="31114" y="62230"/>
                  </a:cubicBezTo>
                  <a:cubicBezTo>
                    <a:pt x="13970" y="62230"/>
                    <a:pt x="0" y="48260"/>
                    <a:pt x="0" y="31115"/>
                  </a:cubicBezTo>
                  <a:cubicBezTo>
                    <a:pt x="0" y="13970"/>
                    <a:pt x="13970" y="0"/>
                    <a:pt x="31114" y="0"/>
                  </a:cubicBezTo>
                  <a:cubicBezTo>
                    <a:pt x="48260" y="0"/>
                    <a:pt x="62230" y="14224"/>
                    <a:pt x="62230" y="31115"/>
                  </a:cubicBezTo>
                </a:path>
              </a:pathLst>
            </a:custGeom>
            <a:solidFill>
              <a:srgbClr val="1A4D99"/>
            </a:solidFill>
            <a:ln w="12700" cap="flat">
              <a:noFill/>
              <a:prstDash val="solid"/>
              <a:miter/>
            </a:ln>
          </p:spPr>
          <p:txBody>
            <a:bodyPr rtlCol="0" anchor="ctr"/>
            <a:lstStyle/>
            <a:p>
              <a:endParaRPr lang="nl-NL"/>
            </a:p>
          </p:txBody>
        </p:sp>
        <p:sp>
          <p:nvSpPr>
            <p:cNvPr id="71" name="Vrije vorm: vorm 70">
              <a:extLst>
                <a:ext uri="{FF2B5EF4-FFF2-40B4-BE49-F238E27FC236}">
                  <a16:creationId xmlns:a16="http://schemas.microsoft.com/office/drawing/2014/main" id="{38444E75-A5BF-66AE-6670-366CE11E25BC}"/>
                </a:ext>
              </a:extLst>
            </p:cNvPr>
            <p:cNvSpPr/>
            <p:nvPr/>
          </p:nvSpPr>
          <p:spPr>
            <a:xfrm>
              <a:off x="11568556" y="5911632"/>
              <a:ext cx="61976" cy="105664"/>
            </a:xfrm>
            <a:custGeom>
              <a:avLst/>
              <a:gdLst>
                <a:gd name="connsiteX0" fmla="*/ 0 w 61976"/>
                <a:gd name="connsiteY0" fmla="*/ 74676 h 105664"/>
                <a:gd name="connsiteX1" fmla="*/ 0 w 61976"/>
                <a:gd name="connsiteY1" fmla="*/ 74168 h 105664"/>
                <a:gd name="connsiteX2" fmla="*/ 0 w 61976"/>
                <a:gd name="connsiteY2" fmla="*/ 74168 h 105664"/>
                <a:gd name="connsiteX3" fmla="*/ 0 w 61976"/>
                <a:gd name="connsiteY3" fmla="*/ 30480 h 105664"/>
                <a:gd name="connsiteX4" fmla="*/ 0 w 61976"/>
                <a:gd name="connsiteY4" fmla="*/ 30480 h 105664"/>
                <a:gd name="connsiteX5" fmla="*/ 30988 w 61976"/>
                <a:gd name="connsiteY5" fmla="*/ 0 h 105664"/>
                <a:gd name="connsiteX6" fmla="*/ 61976 w 61976"/>
                <a:gd name="connsiteY6" fmla="*/ 30988 h 105664"/>
                <a:gd name="connsiteX7" fmla="*/ 61976 w 61976"/>
                <a:gd name="connsiteY7" fmla="*/ 32639 h 105664"/>
                <a:gd name="connsiteX8" fmla="*/ 61976 w 61976"/>
                <a:gd name="connsiteY8" fmla="*/ 73660 h 105664"/>
                <a:gd name="connsiteX9" fmla="*/ 61976 w 61976"/>
                <a:gd name="connsiteY9" fmla="*/ 74676 h 105664"/>
                <a:gd name="connsiteX10" fmla="*/ 30988 w 61976"/>
                <a:gd name="connsiteY10" fmla="*/ 105664 h 105664"/>
                <a:gd name="connsiteX11" fmla="*/ 0 w 61976"/>
                <a:gd name="connsiteY11" fmla="*/ 74676 h 105664"/>
                <a:gd name="connsiteX12" fmla="*/ 0 w 61976"/>
                <a:gd name="connsiteY12" fmla="*/ 74676 h 10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76" h="105664">
                  <a:moveTo>
                    <a:pt x="0" y="74676"/>
                  </a:moveTo>
                  <a:lnTo>
                    <a:pt x="0" y="74168"/>
                  </a:lnTo>
                  <a:lnTo>
                    <a:pt x="0" y="74168"/>
                  </a:lnTo>
                  <a:lnTo>
                    <a:pt x="0" y="30480"/>
                  </a:lnTo>
                  <a:lnTo>
                    <a:pt x="0" y="30480"/>
                  </a:lnTo>
                  <a:cubicBezTo>
                    <a:pt x="254" y="13716"/>
                    <a:pt x="13970" y="0"/>
                    <a:pt x="30988" y="0"/>
                  </a:cubicBezTo>
                  <a:cubicBezTo>
                    <a:pt x="48006" y="0"/>
                    <a:pt x="61976" y="13843"/>
                    <a:pt x="61976" y="30988"/>
                  </a:cubicBezTo>
                  <a:cubicBezTo>
                    <a:pt x="61976" y="31623"/>
                    <a:pt x="61976" y="32131"/>
                    <a:pt x="61976" y="32639"/>
                  </a:cubicBezTo>
                  <a:lnTo>
                    <a:pt x="61976" y="73660"/>
                  </a:lnTo>
                  <a:cubicBezTo>
                    <a:pt x="61976" y="73660"/>
                    <a:pt x="61976" y="74295"/>
                    <a:pt x="61976" y="74676"/>
                  </a:cubicBezTo>
                  <a:cubicBezTo>
                    <a:pt x="61976" y="91567"/>
                    <a:pt x="48133" y="105410"/>
                    <a:pt x="30988" y="105664"/>
                  </a:cubicBezTo>
                  <a:cubicBezTo>
                    <a:pt x="13843" y="105664"/>
                    <a:pt x="0" y="91821"/>
                    <a:pt x="0" y="74676"/>
                  </a:cubicBezTo>
                  <a:lnTo>
                    <a:pt x="0" y="74676"/>
                  </a:lnTo>
                  <a:close/>
                </a:path>
              </a:pathLst>
            </a:custGeom>
            <a:solidFill>
              <a:srgbClr val="1A4D99"/>
            </a:solidFill>
            <a:ln w="12700" cap="flat">
              <a:noFill/>
              <a:prstDash val="solid"/>
              <a:miter/>
            </a:ln>
          </p:spPr>
          <p:txBody>
            <a:bodyPr rtlCol="0" anchor="ctr"/>
            <a:lstStyle/>
            <a:p>
              <a:endParaRPr lang="nl-NL"/>
            </a:p>
          </p:txBody>
        </p:sp>
      </p:grpSp>
      <p:sp>
        <p:nvSpPr>
          <p:cNvPr id="4" name="Titel 3">
            <a:extLst>
              <a:ext uri="{FF2B5EF4-FFF2-40B4-BE49-F238E27FC236}">
                <a16:creationId xmlns:a16="http://schemas.microsoft.com/office/drawing/2014/main" id="{12CD5656-1560-B0AE-B461-CAF8016AA427}"/>
              </a:ext>
            </a:extLst>
          </p:cNvPr>
          <p:cNvSpPr>
            <a:spLocks noGrp="1"/>
          </p:cNvSpPr>
          <p:nvPr>
            <p:ph type="title"/>
          </p:nvPr>
        </p:nvSpPr>
        <p:spPr>
          <a:xfrm>
            <a:off x="479425" y="476514"/>
            <a:ext cx="11233150" cy="576000"/>
          </a:xfrm>
        </p:spPr>
        <p:txBody>
          <a:bodyPr/>
          <a:lstStyle>
            <a:lvl1pPr>
              <a:defRPr>
                <a:solidFill>
                  <a:schemeClr val="tx2"/>
                </a:solidFill>
              </a:defRPr>
            </a:lvl1pPr>
          </a:lstStyle>
          <a:p>
            <a:r>
              <a:rPr lang="nl-NL"/>
              <a:t>Klik om stijl te bewerken</a:t>
            </a:r>
          </a:p>
        </p:txBody>
      </p:sp>
      <p:sp>
        <p:nvSpPr>
          <p:cNvPr id="6" name="Tijdelijke aanduiding voor tekst 3">
            <a:extLst>
              <a:ext uri="{FF2B5EF4-FFF2-40B4-BE49-F238E27FC236}">
                <a16:creationId xmlns:a16="http://schemas.microsoft.com/office/drawing/2014/main" id="{28583D3B-4AB1-1664-A1CE-EC27E76F782F}"/>
              </a:ext>
            </a:extLst>
          </p:cNvPr>
          <p:cNvSpPr>
            <a:spLocks noGrp="1"/>
          </p:cNvSpPr>
          <p:nvPr>
            <p:ph type="body" sz="quarter" idx="10" hasCustomPrompt="1"/>
          </p:nvPr>
        </p:nvSpPr>
        <p:spPr>
          <a:xfrm>
            <a:off x="479426" y="1106389"/>
            <a:ext cx="11233150" cy="360000"/>
          </a:xfrm>
        </p:spPr>
        <p:txBody>
          <a:bodyPr>
            <a:normAutofit/>
          </a:bodyPr>
          <a:lstStyle>
            <a:lvl1pPr marL="0" indent="0">
              <a:buNone/>
              <a:defRPr sz="1800">
                <a:solidFill>
                  <a:schemeClr val="tx2"/>
                </a:solidFill>
              </a:defRPr>
            </a:lvl1pPr>
          </a:lstStyle>
          <a:p>
            <a:pPr lvl="0"/>
            <a:r>
              <a:rPr lang="nl-NL"/>
              <a:t>Klikken om een subtitel toe te voegen</a:t>
            </a:r>
          </a:p>
        </p:txBody>
      </p:sp>
      <p:sp>
        <p:nvSpPr>
          <p:cNvPr id="78" name="Tijdelijke aanduiding voor voettekst 77">
            <a:extLst>
              <a:ext uri="{FF2B5EF4-FFF2-40B4-BE49-F238E27FC236}">
                <a16:creationId xmlns:a16="http://schemas.microsoft.com/office/drawing/2014/main" id="{C824578A-2A9D-428C-B036-7BF7A3340187}"/>
              </a:ext>
            </a:extLst>
          </p:cNvPr>
          <p:cNvSpPr>
            <a:spLocks noGrp="1"/>
          </p:cNvSpPr>
          <p:nvPr>
            <p:ph type="ftr" sz="quarter" idx="12"/>
          </p:nvPr>
        </p:nvSpPr>
        <p:spPr/>
        <p:txBody>
          <a:bodyPr/>
          <a:lstStyle/>
          <a:p>
            <a:r>
              <a:rPr lang="nl-NL"/>
              <a:t>Presentatie titel</a:t>
            </a:r>
          </a:p>
        </p:txBody>
      </p:sp>
      <p:sp>
        <p:nvSpPr>
          <p:cNvPr id="79" name="Tijdelijke aanduiding voor dianummer 78">
            <a:extLst>
              <a:ext uri="{FF2B5EF4-FFF2-40B4-BE49-F238E27FC236}">
                <a16:creationId xmlns:a16="http://schemas.microsoft.com/office/drawing/2014/main" id="{A170EDD2-30BD-BFEA-6E34-5F4ABC18C436}"/>
              </a:ext>
            </a:extLst>
          </p:cNvPr>
          <p:cNvSpPr>
            <a:spLocks noGrp="1"/>
          </p:cNvSpPr>
          <p:nvPr>
            <p:ph type="sldNum" sz="quarter" idx="13"/>
          </p:nvPr>
        </p:nvSpPr>
        <p:spPr/>
        <p:txBody>
          <a:bodyPr/>
          <a:lstStyle/>
          <a:p>
            <a:fld id="{9021CF68-021E-4707-B555-85969415FCE5}" type="slidenum">
              <a:rPr lang="nl-NL" smtClean="0"/>
              <a:pPr/>
              <a:t>‹#›</a:t>
            </a:fld>
            <a:endParaRPr lang="nl-NL"/>
          </a:p>
        </p:txBody>
      </p:sp>
      <p:sp>
        <p:nvSpPr>
          <p:cNvPr id="81" name="Rechthoek 80">
            <a:extLst>
              <a:ext uri="{FF2B5EF4-FFF2-40B4-BE49-F238E27FC236}">
                <a16:creationId xmlns:a16="http://schemas.microsoft.com/office/drawing/2014/main" id="{7CF7FDCC-0A29-7457-4AA2-9E9C4AA081C6}"/>
              </a:ext>
            </a:extLst>
          </p:cNvPr>
          <p:cNvSpPr/>
          <p:nvPr userDrawn="1"/>
        </p:nvSpPr>
        <p:spPr>
          <a:xfrm>
            <a:off x="11376847" y="6526543"/>
            <a:ext cx="10800" cy="2253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1784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6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65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600" fill="hold"/>
                                        <p:tgtEl>
                                          <p:spTgt spid="4"/>
                                        </p:tgtEl>
                                        <p:attrNameLst>
                                          <p:attrName>ppt_x</p:attrName>
                                        </p:attrNameLst>
                                      </p:cBhvr>
                                      <p:tavLst>
                                        <p:tav tm="0">
                                          <p:val>
                                            <p:strVal val="#ppt_x"/>
                                          </p:val>
                                        </p:tav>
                                        <p:tav tm="100000">
                                          <p:val>
                                            <p:strVal val="#ppt_x"/>
                                          </p:val>
                                        </p:tav>
                                      </p:tavLst>
                                    </p:anim>
                                    <p:anim calcmode="lin" valueType="num">
                                      <p:cBhvr additive="base">
                                        <p:cTn id="12" dur="6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1" name="Avocado's en limoenen"/>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Naam presentati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Naam presentatie</a:t>
            </a:r>
          </a:p>
        </p:txBody>
      </p:sp>
      <p:sp>
        <p:nvSpPr>
          <p:cNvPr id="23" name="Auteur en datum"/>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24" name="Hoofdtekst - niveau één…"/>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25"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7518359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2" name="Schaal met zalmkoekjes, salade en hummus"/>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Naam dia"/>
          <p:cNvSpPr txBox="1">
            <a:spLocks noGrp="1"/>
          </p:cNvSpPr>
          <p:nvPr>
            <p:ph type="title" hasCustomPrompt="1"/>
          </p:nvPr>
        </p:nvSpPr>
        <p:spPr>
          <a:xfrm>
            <a:off x="603250" y="635000"/>
            <a:ext cx="4889500" cy="2941137"/>
          </a:xfrm>
          <a:prstGeom prst="rect">
            <a:avLst/>
          </a:prstGeom>
        </p:spPr>
        <p:txBody>
          <a:bodyPr anchor="b"/>
          <a:lstStyle/>
          <a:p>
            <a:r>
              <a:t>Naam dia</a:t>
            </a:r>
          </a:p>
        </p:txBody>
      </p:sp>
      <p:sp>
        <p:nvSpPr>
          <p:cNvPr id="34" name="Hoofdtekst - niveau één…"/>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dia</a:t>
            </a:r>
          </a:p>
          <a:p>
            <a:pPr lvl="1"/>
            <a:endParaRPr/>
          </a:p>
          <a:p>
            <a:pPr lvl="2"/>
            <a:endParaRPr/>
          </a:p>
          <a:p>
            <a:pPr lvl="3"/>
            <a:endParaRPr/>
          </a:p>
          <a:p>
            <a:pPr lvl="4"/>
            <a:endParaRPr/>
          </a:p>
        </p:txBody>
      </p:sp>
      <p:sp>
        <p:nvSpPr>
          <p:cNvPr id="35" name="Dianummer"/>
          <p:cNvSpPr txBox="1">
            <a:spLocks noGrp="1"/>
          </p:cNvSpPr>
          <p:nvPr>
            <p:ph type="sldNum" sz="quarter" idx="2"/>
          </p:nvPr>
        </p:nvSpPr>
        <p:spPr>
          <a:xfrm>
            <a:off x="5935782" y="6488825"/>
            <a:ext cx="314189"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113155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2" name="Naam dia"/>
          <p:cNvSpPr txBox="1">
            <a:spLocks noGrp="1"/>
          </p:cNvSpPr>
          <p:nvPr>
            <p:ph type="title" hasCustomPrompt="1"/>
          </p:nvPr>
        </p:nvSpPr>
        <p:spPr>
          <a:prstGeom prst="rect">
            <a:avLst/>
          </a:prstGeom>
        </p:spPr>
        <p:txBody>
          <a:bodyPr/>
          <a:lstStyle/>
          <a:p>
            <a:r>
              <a:t>Naam dia</a:t>
            </a:r>
          </a:p>
        </p:txBody>
      </p:sp>
      <p:sp>
        <p:nvSpPr>
          <p:cNvPr id="43" name="Ondertitel di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44" name="Hoofdtekst - niveau één…"/>
          <p:cNvSpPr txBox="1">
            <a:spLocks noGrp="1"/>
          </p:cNvSpPr>
          <p:nvPr>
            <p:ph type="body" idx="1" hasCustomPrompt="1"/>
          </p:nvPr>
        </p:nvSpPr>
        <p:spPr>
          <a:prstGeom prst="rect">
            <a:avLst/>
          </a:prstGeom>
        </p:spPr>
        <p:txBody>
          <a:bodyPr/>
          <a:lstStyle/>
          <a:p>
            <a:r>
              <a:t>Dia-opsommingstekst</a:t>
            </a:r>
          </a:p>
          <a:p>
            <a:pPr lvl="1"/>
            <a:endParaRPr/>
          </a:p>
          <a:p>
            <a:pPr lvl="2"/>
            <a:endParaRPr/>
          </a:p>
          <a:p>
            <a:pPr lvl="3"/>
            <a:endParaRPr/>
          </a:p>
          <a:p>
            <a:pPr lvl="4"/>
            <a:endParaRPr/>
          </a:p>
        </p:txBody>
      </p:sp>
      <p:sp>
        <p:nvSpPr>
          <p:cNvPr id="45"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6284415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2" name="Hoofdtekst - niveau één…"/>
          <p:cNvSpPr txBox="1">
            <a:spLocks noGrp="1"/>
          </p:cNvSpPr>
          <p:nvPr>
            <p:ph type="body" idx="1" hasCustomPrompt="1"/>
          </p:nvPr>
        </p:nvSpPr>
        <p:spPr>
          <a:prstGeom prst="rect">
            <a:avLst/>
          </a:prstGeom>
        </p:spPr>
        <p:txBody>
          <a:bodyPr numCol="2" spcCol="1098550"/>
          <a:lstStyle/>
          <a:p>
            <a:r>
              <a:t>Dia-opsommingstekst</a:t>
            </a:r>
          </a:p>
          <a:p>
            <a:pPr lvl="1"/>
            <a:endParaRPr/>
          </a:p>
          <a:p>
            <a:pPr lvl="2"/>
            <a:endParaRPr/>
          </a:p>
          <a:p>
            <a:pPr lvl="3"/>
            <a:endParaRPr/>
          </a:p>
          <a:p>
            <a:pPr lvl="4"/>
            <a:endParaRPr/>
          </a:p>
        </p:txBody>
      </p:sp>
      <p:sp>
        <p:nvSpPr>
          <p:cNvPr id="5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879929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0"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61"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62" name="Schaal pappardellepasta met peterselieboter, geroosterde hazelnoten en geraspte parmezaanse kaas"/>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6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6668192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s, opsommingstekens en livevideo klein">
    <p:spTree>
      <p:nvGrpSpPr>
        <p:cNvPr id="1" name=""/>
        <p:cNvGrpSpPr/>
        <p:nvPr/>
      </p:nvGrpSpPr>
      <p:grpSpPr>
        <a:xfrm>
          <a:off x="0" y="0"/>
          <a:ext cx="0" cy="0"/>
          <a:chOff x="0" y="0"/>
          <a:chExt cx="0" cy="0"/>
        </a:xfrm>
      </p:grpSpPr>
      <p:sp>
        <p:nvSpPr>
          <p:cNvPr id="71"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72"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7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7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922235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els, opsommingstekens en livevideo groot">
    <p:spTree>
      <p:nvGrpSpPr>
        <p:cNvPr id="1" name=""/>
        <p:cNvGrpSpPr/>
        <p:nvPr/>
      </p:nvGrpSpPr>
      <p:grpSpPr>
        <a:xfrm>
          <a:off x="0" y="0"/>
          <a:ext cx="0" cy="0"/>
          <a:chOff x="0" y="0"/>
          <a:chExt cx="0" cy="0"/>
        </a:xfrm>
      </p:grpSpPr>
      <p:sp>
        <p:nvSpPr>
          <p:cNvPr id="81"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82"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8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8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0055068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91" name="Sectietitel"/>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Sectietitel</a:t>
            </a:r>
          </a:p>
        </p:txBody>
      </p:sp>
      <p:sp>
        <p:nvSpPr>
          <p:cNvPr id="92" name="Dianummer"/>
          <p:cNvSpPr txBox="1">
            <a:spLocks noGrp="1"/>
          </p:cNvSpPr>
          <p:nvPr>
            <p:ph type="sldNum" sz="quarter" idx="2"/>
          </p:nvPr>
        </p:nvSpPr>
        <p:spPr>
          <a:xfrm>
            <a:off x="5935782" y="6488825"/>
            <a:ext cx="314189"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3790519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am dia"/>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Naam dia</a:t>
            </a:r>
          </a:p>
        </p:txBody>
      </p:sp>
      <p:sp>
        <p:nvSpPr>
          <p:cNvPr id="3" name="Hoofdtekst - niveau één…"/>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Dia-opsommingstekst</a:t>
            </a:r>
          </a:p>
          <a:p>
            <a:pPr lvl="1"/>
            <a:endParaRPr/>
          </a:p>
          <a:p>
            <a:pPr lvl="2"/>
            <a:endParaRPr/>
          </a:p>
          <a:p>
            <a:pPr lvl="3"/>
            <a:endParaRPr/>
          </a:p>
          <a:p>
            <a:pPr lvl="4"/>
            <a:endParaRPr/>
          </a:p>
        </p:txBody>
      </p:sp>
      <p:sp>
        <p:nvSpPr>
          <p:cNvPr id="4" name="Dianummer"/>
          <p:cNvSpPr txBox="1">
            <a:spLocks noGrp="1"/>
          </p:cNvSpPr>
          <p:nvPr>
            <p:ph type="sldNum" sz="quarter" idx="2"/>
          </p:nvPr>
        </p:nvSpPr>
        <p:spPr>
          <a:xfrm>
            <a:off x="5935782" y="6486708"/>
            <a:ext cx="314189" cy="241092"/>
          </a:xfrm>
          <a:prstGeom prst="rect">
            <a:avLst/>
          </a:prstGeom>
          <a:ln w="12700">
            <a:miter lim="400000"/>
          </a:ln>
        </p:spPr>
        <p:txBody>
          <a:bodyPr wrap="none" lIns="50800" tIns="50800" rIns="50800" bIns="50800" anchor="b">
            <a:spAutoFit/>
          </a:bodyPr>
          <a:lstStyle>
            <a:lvl1pPr algn="ctr" defTabSz="292100">
              <a:lnSpc>
                <a:spcPct val="100000"/>
              </a:lnSpc>
              <a:spcBef>
                <a:spcPts val="0"/>
              </a:spcBef>
              <a:defRPr sz="900"/>
            </a:lvl1pPr>
          </a:lstStyle>
          <a:p>
            <a:fld id="{86CB4B4D-7CA3-9044-876B-883B54F8677D}" type="slidenum">
              <a:t>‹#›</a:t>
            </a:fld>
            <a:endParaRPr/>
          </a:p>
        </p:txBody>
      </p:sp>
    </p:spTree>
    <p:extLst>
      <p:ext uri="{BB962C8B-B14F-4D97-AF65-F5344CB8AC3E}">
        <p14:creationId xmlns:p14="http://schemas.microsoft.com/office/powerpoint/2010/main" val="30155977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Afbeelding" descr="Afbeelding"/>
          <p:cNvPicPr>
            <a:picLocks noChangeAspect="1"/>
          </p:cNvPicPr>
          <p:nvPr/>
        </p:nvPicPr>
        <p:blipFill>
          <a:blip r:embed="rId2"/>
          <a:stretch>
            <a:fillRect/>
          </a:stretch>
        </p:blipFill>
        <p:spPr>
          <a:xfrm>
            <a:off x="11344261" y="6012578"/>
            <a:ext cx="589587" cy="589583"/>
          </a:xfrm>
          <a:prstGeom prst="rect">
            <a:avLst/>
          </a:prstGeom>
          <a:ln w="12700">
            <a:miter lim="400000"/>
          </a:ln>
        </p:spPr>
      </p:pic>
      <p:pic>
        <p:nvPicPr>
          <p:cNvPr id="177" name="Afbeelding" descr="Afbeelding"/>
          <p:cNvPicPr>
            <a:picLocks noChangeAspect="1"/>
          </p:cNvPicPr>
          <p:nvPr/>
        </p:nvPicPr>
        <p:blipFill>
          <a:blip r:embed="rId3"/>
          <a:stretch>
            <a:fillRect/>
          </a:stretch>
        </p:blipFill>
        <p:spPr>
          <a:xfrm flipH="1">
            <a:off x="-2042204" y="-59147"/>
            <a:ext cx="6421208" cy="6976293"/>
          </a:xfrm>
          <a:prstGeom prst="rect">
            <a:avLst/>
          </a:prstGeom>
          <a:ln w="12700">
            <a:miter lim="400000"/>
          </a:ln>
        </p:spPr>
      </p:pic>
      <p:sp>
        <p:nvSpPr>
          <p:cNvPr id="178" name="Ruimte voor…"/>
          <p:cNvSpPr txBox="1"/>
          <p:nvPr/>
        </p:nvSpPr>
        <p:spPr>
          <a:xfrm>
            <a:off x="3009572" y="2734002"/>
            <a:ext cx="8326624" cy="12789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t">
            <a:spAutoFit/>
          </a:bodyPr>
          <a:lstStyle/>
          <a:p>
            <a:pPr algn="ctr" defTabSz="1219169" hangingPunct="0">
              <a:lnSpc>
                <a:spcPct val="90000"/>
              </a:lnSpc>
              <a:defRPr sz="9200">
                <a:latin typeface="DM Sans Regular"/>
                <a:ea typeface="DM Sans Regular"/>
                <a:cs typeface="DM Sans Regular"/>
                <a:sym typeface="DM Sans Regular"/>
              </a:defRPr>
            </a:pPr>
            <a:r>
              <a:rPr lang="nl-NL" sz="4400" kern="0">
                <a:solidFill>
                  <a:srgbClr val="000000"/>
                </a:solidFill>
                <a:latin typeface="DM Sans Regular"/>
                <a:sym typeface="DM Sans Regular"/>
              </a:rPr>
              <a:t>Voorgestelde procesafspraken </a:t>
            </a:r>
            <a:endParaRPr lang="en-US" sz="4400" kern="0">
              <a:solidFill>
                <a:srgbClr val="000000"/>
              </a:solidFill>
              <a:latin typeface="DM Sans Regular"/>
            </a:endParaRPr>
          </a:p>
          <a:p>
            <a:pPr algn="ctr" defTabSz="1219169">
              <a:lnSpc>
                <a:spcPct val="90000"/>
              </a:lnSpc>
              <a:defRPr sz="9200">
                <a:latin typeface="DM Sans Regular"/>
                <a:ea typeface="DM Sans Regular"/>
                <a:cs typeface="DM Sans Regular"/>
                <a:sym typeface="DM Sans Regular"/>
              </a:defRPr>
            </a:pPr>
            <a:r>
              <a:rPr lang="nl-NL" sz="4400" kern="0">
                <a:solidFill>
                  <a:srgbClr val="000000"/>
                </a:solidFill>
                <a:latin typeface="DM Sans Regular"/>
                <a:sym typeface="DM Sans Regular"/>
              </a:rPr>
              <a:t>bij gebruik van infraplannen.nl</a:t>
            </a:r>
            <a:endParaRPr lang="en-US" sz="4400" kern="0">
              <a:solidFill>
                <a:srgbClr val="000000"/>
              </a:solidFill>
              <a:latin typeface="DM Sans Regula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DSMW_Alle_logos_01.pdf" descr="DSMW_Alle_logos_01.pdf"/>
          <p:cNvPicPr>
            <a:picLocks noChangeAspect="1"/>
          </p:cNvPicPr>
          <p:nvPr/>
        </p:nvPicPr>
        <p:blipFill>
          <a:blip r:embed="rId2"/>
          <a:stretch>
            <a:fillRect/>
          </a:stretch>
        </p:blipFill>
        <p:spPr>
          <a:xfrm>
            <a:off x="11087564" y="5755878"/>
            <a:ext cx="1102982" cy="1102983"/>
          </a:xfrm>
          <a:prstGeom prst="rect">
            <a:avLst/>
          </a:prstGeom>
          <a:ln w="12700">
            <a:miter lim="400000"/>
          </a:ln>
        </p:spPr>
      </p:pic>
      <p:graphicFrame>
        <p:nvGraphicFramePr>
          <p:cNvPr id="8" name="Table 7">
            <a:extLst>
              <a:ext uri="{FF2B5EF4-FFF2-40B4-BE49-F238E27FC236}">
                <a16:creationId xmlns:a16="http://schemas.microsoft.com/office/drawing/2014/main" id="{5B2A775D-6F82-5440-C392-470525738F36}"/>
              </a:ext>
            </a:extLst>
          </p:cNvPr>
          <p:cNvGraphicFramePr>
            <a:graphicFrameLocks noGrp="1"/>
          </p:cNvGraphicFramePr>
          <p:nvPr>
            <p:extLst>
              <p:ext uri="{D42A27DB-BD31-4B8C-83A1-F6EECF244321}">
                <p14:modId xmlns:p14="http://schemas.microsoft.com/office/powerpoint/2010/main" val="3460515516"/>
              </p:ext>
            </p:extLst>
          </p:nvPr>
        </p:nvGraphicFramePr>
        <p:xfrm>
          <a:off x="-3820" y="-433"/>
          <a:ext cx="12189512" cy="6812103"/>
        </p:xfrm>
        <a:graphic>
          <a:graphicData uri="http://schemas.openxmlformats.org/drawingml/2006/table">
            <a:tbl>
              <a:tblPr bandRow="1">
                <a:tableStyleId>{5C22544A-7EE6-4342-B048-85BDC9FD1C3A}</a:tableStyleId>
              </a:tblPr>
              <a:tblGrid>
                <a:gridCol w="424989">
                  <a:extLst>
                    <a:ext uri="{9D8B030D-6E8A-4147-A177-3AD203B41FA5}">
                      <a16:colId xmlns:a16="http://schemas.microsoft.com/office/drawing/2014/main" val="566780897"/>
                    </a:ext>
                  </a:extLst>
                </a:gridCol>
                <a:gridCol w="4823208">
                  <a:extLst>
                    <a:ext uri="{9D8B030D-6E8A-4147-A177-3AD203B41FA5}">
                      <a16:colId xmlns:a16="http://schemas.microsoft.com/office/drawing/2014/main" val="2953684916"/>
                    </a:ext>
                  </a:extLst>
                </a:gridCol>
                <a:gridCol w="6941315">
                  <a:extLst>
                    <a:ext uri="{9D8B030D-6E8A-4147-A177-3AD203B41FA5}">
                      <a16:colId xmlns:a16="http://schemas.microsoft.com/office/drawing/2014/main" val="471271197"/>
                    </a:ext>
                  </a:extLst>
                </a:gridCol>
              </a:tblGrid>
              <a:tr h="393453">
                <a:tc>
                  <a:txBody>
                    <a:bodyPr/>
                    <a:lstStyle/>
                    <a:p>
                      <a:pPr fontAlgn="t">
                        <a:buNone/>
                      </a:pPr>
                      <a:endParaRPr lang="en-US">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051" cap="flat" cmpd="sng" algn="ctr">
                      <a:solidFill>
                        <a:srgbClr val="FFFFFF"/>
                      </a:solidFill>
                      <a:prstDash val="solid"/>
                      <a:round/>
                      <a:headEnd type="none" w="med" len="med"/>
                      <a:tailEnd type="none" w="med" len="med"/>
                    </a:lnB>
                    <a:solidFill>
                      <a:srgbClr val="FFC000"/>
                    </a:solidFill>
                  </a:tcPr>
                </a:tc>
                <a:tc>
                  <a:txBody>
                    <a:bodyPr/>
                    <a:lstStyle/>
                    <a:p>
                      <a:pPr fontAlgn="base">
                        <a:lnSpc>
                          <a:spcPts val="1950"/>
                        </a:lnSpc>
                        <a:buNone/>
                      </a:pPr>
                      <a:r>
                        <a:rPr lang="en-US" sz="1600" b="1" err="1">
                          <a:solidFill>
                            <a:srgbClr val="FFFFFF"/>
                          </a:solidFill>
                          <a:effectLst/>
                          <a:latin typeface="Aptos"/>
                        </a:rPr>
                        <a:t>Vraagstuk</a:t>
                      </a:r>
                      <a:endParaRPr lang="en-US" b="1" err="1">
                        <a:solidFill>
                          <a:srgbClr val="FFFFFF"/>
                        </a:solidFill>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051" cap="flat" cmpd="sng" algn="ctr">
                      <a:solidFill>
                        <a:srgbClr val="FFFFFF"/>
                      </a:solidFill>
                      <a:prstDash val="solid"/>
                      <a:round/>
                      <a:headEnd type="none" w="med" len="med"/>
                      <a:tailEnd type="none" w="med" len="med"/>
                    </a:lnB>
                    <a:solidFill>
                      <a:srgbClr val="FFC000"/>
                    </a:solidFill>
                  </a:tcPr>
                </a:tc>
                <a:tc>
                  <a:txBody>
                    <a:bodyPr/>
                    <a:lstStyle/>
                    <a:p>
                      <a:pPr fontAlgn="base">
                        <a:lnSpc>
                          <a:spcPts val="1950"/>
                        </a:lnSpc>
                        <a:buNone/>
                      </a:pPr>
                      <a:r>
                        <a:rPr lang="en-US" sz="1600" b="1" dirty="0" err="1">
                          <a:solidFill>
                            <a:srgbClr val="FFFFFF"/>
                          </a:solidFill>
                          <a:effectLst/>
                          <a:latin typeface="Aptos"/>
                        </a:rPr>
                        <a:t>Voorgestelde</a:t>
                      </a:r>
                      <a:r>
                        <a:rPr lang="en-US" sz="1600" b="1" dirty="0">
                          <a:solidFill>
                            <a:srgbClr val="FFFFFF"/>
                          </a:solidFill>
                          <a:effectLst/>
                          <a:latin typeface="Aptos"/>
                        </a:rPr>
                        <a:t> </a:t>
                      </a:r>
                      <a:r>
                        <a:rPr lang="en-US" sz="1600" b="1" dirty="0" err="1">
                          <a:solidFill>
                            <a:srgbClr val="FFFFFF"/>
                          </a:solidFill>
                          <a:effectLst/>
                          <a:latin typeface="Aptos"/>
                        </a:rPr>
                        <a:t>afspraak</a:t>
                      </a:r>
                      <a:endParaRPr lang="en-US" b="1" dirty="0" err="1">
                        <a:solidFill>
                          <a:srgbClr val="FFFFFF"/>
                        </a:solidFill>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051"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452780090"/>
                  </a:ext>
                </a:extLst>
              </a:tr>
              <a:tr h="393453">
                <a:tc>
                  <a:txBody>
                    <a:bodyPr/>
                    <a:lstStyle/>
                    <a:p>
                      <a:pPr fontAlgn="base">
                        <a:lnSpc>
                          <a:spcPts val="1425"/>
                        </a:lnSpc>
                        <a:buNone/>
                      </a:pPr>
                      <a:r>
                        <a:rPr lang="en-US" sz="1200" dirty="0">
                          <a:effectLst/>
                          <a:latin typeface="Aptos"/>
                        </a:rPr>
                        <a:t>1</a:t>
                      </a:r>
                      <a:endParaRPr lang="en-US"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Hoe vaak komt de </a:t>
                      </a:r>
                      <a:r>
                        <a:rPr lang="nl-NL" sz="1200" noProof="0" dirty="0" err="1">
                          <a:effectLst/>
                          <a:latin typeface="Aptos"/>
                        </a:rPr>
                        <a:t>planafstemmingstafel</a:t>
                      </a:r>
                      <a:r>
                        <a:rPr lang="nl-NL" sz="1200" noProof="0" dirty="0">
                          <a:effectLst/>
                          <a:latin typeface="Aptos"/>
                        </a:rPr>
                        <a:t> bij elkaar?</a:t>
                      </a:r>
                      <a:endParaRPr lang="nl-NL" noProof="0"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solidFill>
                            <a:srgbClr val="333333"/>
                          </a:solidFill>
                          <a:effectLst/>
                          <a:latin typeface="Aptos"/>
                        </a:rPr>
                        <a:t>In de eerste periode één keer in de zes weken en op termijn naar één keer per kwartaal. </a:t>
                      </a:r>
                      <a:endParaRPr lang="nl-NL" noProof="0"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1100152116"/>
                  </a:ext>
                </a:extLst>
              </a:tr>
              <a:tr h="749434">
                <a:tc>
                  <a:txBody>
                    <a:bodyPr/>
                    <a:lstStyle/>
                    <a:p>
                      <a:pPr fontAlgn="base">
                        <a:lnSpc>
                          <a:spcPts val="1425"/>
                        </a:lnSpc>
                        <a:buNone/>
                      </a:pPr>
                      <a:r>
                        <a:rPr lang="en-US" sz="1200" dirty="0">
                          <a:effectLst/>
                          <a:latin typeface="Aptos"/>
                        </a:rPr>
                        <a:t>2</a:t>
                      </a:r>
                      <a:endParaRPr lang="en-US"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Welke werkzaamheden / initiatieven delen we?</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solidFill>
                            <a:srgbClr val="333333"/>
                          </a:solidFill>
                          <a:effectLst/>
                          <a:latin typeface="Aptos"/>
                        </a:rPr>
                        <a:t>Alle plannen in de openbare ruimte (meerjarenplan programmering, ontwikkeling en duurzaamheid). Voor nutspartijen alle infraprojecten (eigen initiatieven) en zo mogelijk tracés. </a:t>
                      </a:r>
                      <a:endParaRPr lang="nl-NL" noProof="0"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661859047"/>
                  </a:ext>
                </a:extLst>
              </a:tr>
              <a:tr h="562074">
                <a:tc>
                  <a:txBody>
                    <a:bodyPr/>
                    <a:lstStyle/>
                    <a:p>
                      <a:pPr fontAlgn="base">
                        <a:lnSpc>
                          <a:spcPts val="1425"/>
                        </a:lnSpc>
                        <a:buNone/>
                      </a:pPr>
                      <a:r>
                        <a:rPr lang="en-US" sz="1200" dirty="0">
                          <a:effectLst/>
                          <a:latin typeface="Aptos"/>
                        </a:rPr>
                        <a:t>3</a:t>
                      </a:r>
                      <a:endParaRPr lang="en-US"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Over welke tijdstermijn delen we plannen?</a:t>
                      </a:r>
                      <a:endParaRPr lang="nl-NL" noProof="0"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solidFill>
                            <a:srgbClr val="333333"/>
                          </a:solidFill>
                          <a:effectLst/>
                          <a:latin typeface="Aptos"/>
                        </a:rPr>
                        <a:t>Minimaal 3 tot 10 jaar, maar het kan ook verder vooruit (15 tot 20 jaar).</a:t>
                      </a:r>
                      <a:endParaRPr lang="nl-NL" noProof="0"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1481194808"/>
                  </a:ext>
                </a:extLst>
              </a:tr>
              <a:tr h="730697">
                <a:tc>
                  <a:txBody>
                    <a:bodyPr/>
                    <a:lstStyle/>
                    <a:p>
                      <a:pPr fontAlgn="base">
                        <a:lnSpc>
                          <a:spcPts val="1425"/>
                        </a:lnSpc>
                        <a:buNone/>
                      </a:pPr>
                      <a:r>
                        <a:rPr lang="en-US" sz="1200" dirty="0">
                          <a:effectLst/>
                          <a:latin typeface="Aptos"/>
                        </a:rPr>
                        <a:t>4</a:t>
                      </a:r>
                      <a:endParaRPr lang="en-US"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In welke fase willen we geïnformeerd worden over een initiatief </a:t>
                      </a:r>
                      <a:endParaRPr lang="nl-NL" noProof="0" dirty="0">
                        <a:effectLst/>
                        <a:latin typeface="Aptos"/>
                      </a:endParaRPr>
                    </a:p>
                    <a:p>
                      <a:pPr lvl="0" algn="l">
                        <a:lnSpc>
                          <a:spcPts val="1425"/>
                        </a:lnSpc>
                        <a:buNone/>
                      </a:pPr>
                      <a:r>
                        <a:rPr lang="nl-NL" sz="1200" noProof="0" dirty="0">
                          <a:effectLst/>
                          <a:latin typeface="Aptos"/>
                        </a:rPr>
                        <a:t>van een ander?</a:t>
                      </a:r>
                      <a:endParaRPr lang="nl-NL" noProof="0"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Plannen worden al zo vroeg mogelijk gedeeld, ook als ze nog niet helemaal duidelijk zijn of nog onzeker zijn.</a:t>
                      </a:r>
                      <a:endParaRPr lang="nl-NL" noProof="0"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2687998778"/>
                  </a:ext>
                </a:extLst>
              </a:tr>
              <a:tr h="562074">
                <a:tc>
                  <a:txBody>
                    <a:bodyPr/>
                    <a:lstStyle/>
                    <a:p>
                      <a:pPr fontAlgn="base">
                        <a:lnSpc>
                          <a:spcPts val="1425"/>
                        </a:lnSpc>
                        <a:buNone/>
                      </a:pPr>
                      <a:r>
                        <a:rPr lang="en-US" sz="1200" dirty="0">
                          <a:effectLst/>
                          <a:latin typeface="Aptos"/>
                        </a:rPr>
                        <a:t>5</a:t>
                      </a:r>
                      <a:endParaRPr lang="en-US"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Op welke manier gaan we de plannen met elkaar doornemen?</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Plannen worden bij overlap in eerste instantie doorgenomen op basis van startdatum, van dichtbij naar verder in de toekomst.</a:t>
                      </a:r>
                      <a:endParaRPr lang="nl-NL" noProof="0"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1025247645"/>
                  </a:ext>
                </a:extLst>
              </a:tr>
              <a:tr h="974263">
                <a:tc>
                  <a:txBody>
                    <a:bodyPr/>
                    <a:lstStyle/>
                    <a:p>
                      <a:pPr fontAlgn="base">
                        <a:lnSpc>
                          <a:spcPts val="1425"/>
                        </a:lnSpc>
                        <a:buNone/>
                      </a:pPr>
                      <a:r>
                        <a:rPr lang="en-US" sz="1200" dirty="0">
                          <a:effectLst/>
                          <a:latin typeface="Aptos"/>
                        </a:rPr>
                        <a:t>6</a:t>
                      </a:r>
                      <a:endParaRPr lang="en-US"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Welke gegevens hebben we van elkaar nodig om te beoordelen of we belang hebben of niet?</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De verplichte informatie voor infraplannen.nl plus in de opmerking de aard van </a:t>
                      </a:r>
                      <a:endParaRPr lang="nl-NL" noProof="0" dirty="0">
                        <a:effectLst/>
                        <a:latin typeface="Aptos"/>
                      </a:endParaRPr>
                    </a:p>
                    <a:p>
                      <a:pPr lvl="0" algn="l">
                        <a:lnSpc>
                          <a:spcPts val="1425"/>
                        </a:lnSpc>
                        <a:buNone/>
                      </a:pPr>
                      <a:r>
                        <a:rPr lang="nl-NL" sz="1200" noProof="0" dirty="0">
                          <a:effectLst/>
                          <a:latin typeface="Aptos"/>
                        </a:rPr>
                        <a:t>werkzaamheden. (N.B. startdatum voor project is gewenste datum schop in de grond, dus nog exclusief voorbereiding).  </a:t>
                      </a:r>
                      <a:endParaRPr lang="nl-NL" noProof="0"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3604221373"/>
                  </a:ext>
                </a:extLst>
              </a:tr>
              <a:tr h="618283">
                <a:tc>
                  <a:txBody>
                    <a:bodyPr/>
                    <a:lstStyle/>
                    <a:p>
                      <a:pPr fontAlgn="base">
                        <a:lnSpc>
                          <a:spcPts val="1425"/>
                        </a:lnSpc>
                        <a:buNone/>
                      </a:pPr>
                      <a:r>
                        <a:rPr lang="en-US" sz="1200" dirty="0">
                          <a:effectLst/>
                          <a:latin typeface="Aptos"/>
                        </a:rPr>
                        <a:t>7</a:t>
                      </a:r>
                      <a:endParaRPr lang="en-US"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Hoe gaan we om met het loggen van afspraken, en toelichting op de situatie / wensen / eisen? </a:t>
                      </a:r>
                      <a:endParaRPr lang="nl-NL" noProof="0"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Het afstemmingsdossier in infraplannen.nl zal hierin voorzien. Verder wijzigt iedereen zo nodig gegevens in eigen bronsysteem. </a:t>
                      </a:r>
                      <a:endParaRPr lang="nl-NL" noProof="0"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1965465060"/>
                  </a:ext>
                </a:extLst>
              </a:tr>
              <a:tr h="854109">
                <a:tc>
                  <a:txBody>
                    <a:bodyPr/>
                    <a:lstStyle/>
                    <a:p>
                      <a:pPr fontAlgn="base">
                        <a:lnSpc>
                          <a:spcPts val="1425"/>
                        </a:lnSpc>
                        <a:buNone/>
                      </a:pPr>
                      <a:r>
                        <a:rPr lang="en-US" sz="1200" dirty="0">
                          <a:effectLst/>
                          <a:latin typeface="Aptos"/>
                        </a:rPr>
                        <a:t>8</a:t>
                      </a:r>
                      <a:endParaRPr lang="en-US"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Hoe gaan we om met (potentieel) bedrijfsgevoelige informatie?</a:t>
                      </a:r>
                      <a:endParaRPr lang="nl-NL" noProof="0"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Uitgangspunt is: informatie blijft binnen de samenwerking, tenzij nadrukkelijk anders vermeld. </a:t>
                      </a:r>
                      <a:r>
                        <a:rPr lang="nl-NL" sz="1200" b="0" i="0" u="none" strike="noStrike" noProof="0" dirty="0">
                          <a:solidFill>
                            <a:schemeClr val="dk1"/>
                          </a:solidFill>
                          <a:effectLst/>
                          <a:latin typeface="Aptos"/>
                        </a:rPr>
                        <a:t>Stel indien gewenst een 'geheimhoudingsverklaring' met elkaar op. Elke gebruiker van infraplannen.nl dient vertrouwelijk om te gaan met (inlog)gegevens en andere informatie waarmee toegang kan worden verschaft tot infraplannen.nl.  </a:t>
                      </a:r>
                      <a:endParaRPr lang="nl-NL" sz="1200" b="0" i="0" u="none" strike="noStrike" noProof="0" dirty="0">
                        <a:solidFill>
                          <a:srgbClr val="000000"/>
                        </a:solidFill>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365234153"/>
                  </a:ext>
                </a:extLst>
              </a:tr>
              <a:tr h="974263">
                <a:tc>
                  <a:txBody>
                    <a:bodyPr/>
                    <a:lstStyle/>
                    <a:p>
                      <a:pPr fontAlgn="base">
                        <a:lnSpc>
                          <a:spcPts val="1425"/>
                        </a:lnSpc>
                        <a:buNone/>
                      </a:pPr>
                      <a:r>
                        <a:rPr lang="en-US" sz="1200" dirty="0">
                          <a:effectLst/>
                          <a:latin typeface="Aptos"/>
                        </a:rPr>
                        <a:t>9</a:t>
                      </a:r>
                      <a:endParaRPr lang="en-US"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Welke partij neemt de regie -op een integraal ontwerp- als besloten is een project samen op te pakken?</a:t>
                      </a:r>
                      <a:endParaRPr lang="nl-NL" noProof="0"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De inschatting doe je per project. Dit zou de initiërende partij kunnen zijn, of de partij met het meeste werk. De regie-partij is primair verantwoordelijk voor het behalen van het tijdspad, dit ontslaat andere partijen echter niet van dezelfde verantwoordelijkheid als de regie-partij haar rol niet pakt.</a:t>
                      </a:r>
                      <a:endParaRPr lang="nl-NL" noProof="0"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4113334449"/>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BD12D-E8A4-AFCC-5B49-DD53E0680D56}"/>
            </a:ext>
          </a:extLst>
        </p:cNvPr>
        <p:cNvGrpSpPr/>
        <p:nvPr/>
      </p:nvGrpSpPr>
      <p:grpSpPr>
        <a:xfrm>
          <a:off x="0" y="0"/>
          <a:ext cx="0" cy="0"/>
          <a:chOff x="0" y="0"/>
          <a:chExt cx="0" cy="0"/>
        </a:xfrm>
      </p:grpSpPr>
      <p:pic>
        <p:nvPicPr>
          <p:cNvPr id="201" name="DSMW_Alle_logos_01.pdf" descr="DSMW_Alle_logos_01.pdf">
            <a:extLst>
              <a:ext uri="{FF2B5EF4-FFF2-40B4-BE49-F238E27FC236}">
                <a16:creationId xmlns:a16="http://schemas.microsoft.com/office/drawing/2014/main" id="{DE6C91A9-2441-5E04-0314-A9FDC4DBFB59}"/>
              </a:ext>
            </a:extLst>
          </p:cNvPr>
          <p:cNvPicPr>
            <a:picLocks noChangeAspect="1"/>
          </p:cNvPicPr>
          <p:nvPr/>
        </p:nvPicPr>
        <p:blipFill>
          <a:blip r:embed="rId2"/>
          <a:stretch>
            <a:fillRect/>
          </a:stretch>
        </p:blipFill>
        <p:spPr>
          <a:xfrm>
            <a:off x="11087564" y="5755878"/>
            <a:ext cx="1102982" cy="1102983"/>
          </a:xfrm>
          <a:prstGeom prst="rect">
            <a:avLst/>
          </a:prstGeom>
          <a:ln w="12700">
            <a:miter lim="400000"/>
          </a:ln>
        </p:spPr>
      </p:pic>
      <p:graphicFrame>
        <p:nvGraphicFramePr>
          <p:cNvPr id="8" name="Table 7">
            <a:extLst>
              <a:ext uri="{FF2B5EF4-FFF2-40B4-BE49-F238E27FC236}">
                <a16:creationId xmlns:a16="http://schemas.microsoft.com/office/drawing/2014/main" id="{3415471D-21CF-6A09-956E-5AB467D98812}"/>
              </a:ext>
            </a:extLst>
          </p:cNvPr>
          <p:cNvGraphicFramePr>
            <a:graphicFrameLocks noGrp="1"/>
          </p:cNvGraphicFramePr>
          <p:nvPr>
            <p:extLst>
              <p:ext uri="{D42A27DB-BD31-4B8C-83A1-F6EECF244321}">
                <p14:modId xmlns:p14="http://schemas.microsoft.com/office/powerpoint/2010/main" val="3975910426"/>
              </p:ext>
            </p:extLst>
          </p:nvPr>
        </p:nvGraphicFramePr>
        <p:xfrm>
          <a:off x="0" y="8373"/>
          <a:ext cx="12233747" cy="6849408"/>
        </p:xfrm>
        <a:graphic>
          <a:graphicData uri="http://schemas.openxmlformats.org/drawingml/2006/table">
            <a:tbl>
              <a:tblPr bandRow="1">
                <a:tableStyleId>{5C22544A-7EE6-4342-B048-85BDC9FD1C3A}</a:tableStyleId>
              </a:tblPr>
              <a:tblGrid>
                <a:gridCol w="397456">
                  <a:extLst>
                    <a:ext uri="{9D8B030D-6E8A-4147-A177-3AD203B41FA5}">
                      <a16:colId xmlns:a16="http://schemas.microsoft.com/office/drawing/2014/main" val="566780897"/>
                    </a:ext>
                  </a:extLst>
                </a:gridCol>
                <a:gridCol w="3885362">
                  <a:extLst>
                    <a:ext uri="{9D8B030D-6E8A-4147-A177-3AD203B41FA5}">
                      <a16:colId xmlns:a16="http://schemas.microsoft.com/office/drawing/2014/main" val="2953684916"/>
                    </a:ext>
                  </a:extLst>
                </a:gridCol>
                <a:gridCol w="7950929">
                  <a:extLst>
                    <a:ext uri="{9D8B030D-6E8A-4147-A177-3AD203B41FA5}">
                      <a16:colId xmlns:a16="http://schemas.microsoft.com/office/drawing/2014/main" val="471271197"/>
                    </a:ext>
                  </a:extLst>
                </a:gridCol>
              </a:tblGrid>
              <a:tr h="406896">
                <a:tc>
                  <a:txBody>
                    <a:bodyPr/>
                    <a:lstStyle/>
                    <a:p>
                      <a:pPr fontAlgn="t">
                        <a:buNone/>
                      </a:pPr>
                      <a:endParaRPr lang="en-US">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051" cap="flat" cmpd="sng" algn="ctr">
                      <a:solidFill>
                        <a:srgbClr val="FFFFFF"/>
                      </a:solidFill>
                      <a:prstDash val="solid"/>
                      <a:round/>
                      <a:headEnd type="none" w="med" len="med"/>
                      <a:tailEnd type="none" w="med" len="med"/>
                    </a:lnB>
                    <a:solidFill>
                      <a:srgbClr val="FFC000"/>
                    </a:solidFill>
                  </a:tcPr>
                </a:tc>
                <a:tc>
                  <a:txBody>
                    <a:bodyPr/>
                    <a:lstStyle/>
                    <a:p>
                      <a:pPr fontAlgn="base">
                        <a:lnSpc>
                          <a:spcPts val="1950"/>
                        </a:lnSpc>
                        <a:buNone/>
                      </a:pPr>
                      <a:r>
                        <a:rPr lang="nl-NL" sz="1600" b="1" noProof="0" dirty="0">
                          <a:solidFill>
                            <a:srgbClr val="FFFFFF"/>
                          </a:solidFill>
                          <a:effectLst/>
                          <a:latin typeface="Aptos"/>
                        </a:rPr>
                        <a:t>Vraagstuk</a:t>
                      </a:r>
                      <a:endParaRPr lang="nl-NL" b="1" noProof="0" dirty="0">
                        <a:solidFill>
                          <a:srgbClr val="FFFFFF"/>
                        </a:solidFill>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051" cap="flat" cmpd="sng" algn="ctr">
                      <a:solidFill>
                        <a:srgbClr val="FFFFFF"/>
                      </a:solidFill>
                      <a:prstDash val="solid"/>
                      <a:round/>
                      <a:headEnd type="none" w="med" len="med"/>
                      <a:tailEnd type="none" w="med" len="med"/>
                    </a:lnB>
                    <a:solidFill>
                      <a:srgbClr val="FFC000"/>
                    </a:solidFill>
                  </a:tcPr>
                </a:tc>
                <a:tc>
                  <a:txBody>
                    <a:bodyPr/>
                    <a:lstStyle/>
                    <a:p>
                      <a:pPr fontAlgn="base">
                        <a:lnSpc>
                          <a:spcPts val="1950"/>
                        </a:lnSpc>
                        <a:buNone/>
                      </a:pPr>
                      <a:r>
                        <a:rPr lang="nl-NL" sz="1600" b="1" noProof="0" dirty="0">
                          <a:solidFill>
                            <a:srgbClr val="FFFFFF"/>
                          </a:solidFill>
                          <a:effectLst/>
                          <a:latin typeface="Aptos"/>
                        </a:rPr>
                        <a:t>Voorgestelde afspraak</a:t>
                      </a:r>
                      <a:endParaRPr lang="nl-NL" b="1" noProof="0" dirty="0">
                        <a:solidFill>
                          <a:srgbClr val="FFFFFF"/>
                        </a:solidFill>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051"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452780090"/>
                  </a:ext>
                </a:extLst>
              </a:tr>
              <a:tr h="847699">
                <a:tc>
                  <a:txBody>
                    <a:bodyPr/>
                    <a:lstStyle/>
                    <a:p>
                      <a:pPr fontAlgn="base">
                        <a:lnSpc>
                          <a:spcPts val="1425"/>
                        </a:lnSpc>
                        <a:buNone/>
                      </a:pPr>
                      <a:r>
                        <a:rPr lang="en-US" sz="1200" dirty="0">
                          <a:effectLst/>
                          <a:latin typeface="Aptos"/>
                        </a:rPr>
                        <a:t>10</a:t>
                      </a:r>
                      <a:endParaRPr lang="en-US"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lvl="0" algn="l">
                        <a:lnSpc>
                          <a:spcPts val="1425"/>
                        </a:lnSpc>
                        <a:buNone/>
                      </a:pPr>
                      <a:r>
                        <a:rPr lang="nl-NL" sz="1200" noProof="0" dirty="0">
                          <a:effectLst/>
                          <a:latin typeface="Aptos"/>
                        </a:rPr>
                        <a:t>Hoe houden we plandata op infraplannen.nl actueel?</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lvl="0" algn="l">
                        <a:lnSpc>
                          <a:spcPts val="1425"/>
                        </a:lnSpc>
                        <a:buNone/>
                      </a:pPr>
                      <a:r>
                        <a:rPr lang="nl-NL" sz="1200" b="0" i="0" u="none" strike="noStrike" noProof="0" dirty="0">
                          <a:solidFill>
                            <a:srgbClr val="000000"/>
                          </a:solidFill>
                          <a:effectLst/>
                          <a:latin typeface="Aptos"/>
                        </a:rPr>
                        <a:t>Voor partijen die een koppeling gebruiken, worden wijzigingen dagelijks verladen. </a:t>
                      </a:r>
                      <a:endParaRPr lang="en-US" dirty="0"/>
                    </a:p>
                    <a:p>
                      <a:pPr lvl="0" algn="l">
                        <a:lnSpc>
                          <a:spcPts val="1425"/>
                        </a:lnSpc>
                        <a:buNone/>
                      </a:pPr>
                      <a:r>
                        <a:rPr lang="nl-NL" sz="1200" b="0" i="0" u="none" strike="noStrike" noProof="0" dirty="0">
                          <a:solidFill>
                            <a:srgbClr val="000000"/>
                          </a:solidFill>
                          <a:effectLst/>
                          <a:latin typeface="Aptos"/>
                        </a:rPr>
                        <a:t>De organisaties die de importfunctie van infraplannen.nl gebruiken, dragen de verantwoordelijkheid om hun data op het platform zelf actueel te houden. Deze partijen actualiseren hun plandata minimaal 6 keer per jaar, uiterlijk drie weken voorafgaand aan een planafstemmingsoverleg.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661859047"/>
                  </a:ext>
                </a:extLst>
              </a:tr>
              <a:tr h="457757">
                <a:tc>
                  <a:txBody>
                    <a:bodyPr/>
                    <a:lstStyle/>
                    <a:p>
                      <a:pPr fontAlgn="base">
                        <a:lnSpc>
                          <a:spcPts val="1425"/>
                        </a:lnSpc>
                        <a:buNone/>
                      </a:pPr>
                      <a:r>
                        <a:rPr lang="en-US" sz="1200" dirty="0">
                          <a:effectLst/>
                          <a:latin typeface="Aptos"/>
                        </a:rPr>
                        <a:t>11</a:t>
                      </a:r>
                      <a:endParaRPr lang="en-US"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Wanneer beoordelen we de plannen?</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solidFill>
                            <a:srgbClr val="333333"/>
                          </a:solidFill>
                          <a:effectLst/>
                          <a:latin typeface="Aptos"/>
                        </a:rPr>
                        <a:t>De organisaties beoordelen de afgesproken set aan projecten vanaf drie weken voorafgaand aan het afstemmingsoverleg. </a:t>
                      </a:r>
                      <a:endParaRPr lang="en-US"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1481194808"/>
                  </a:ext>
                </a:extLst>
              </a:tr>
              <a:tr h="576435">
                <a:tc>
                  <a:txBody>
                    <a:bodyPr/>
                    <a:lstStyle/>
                    <a:p>
                      <a:pPr marL="0" marR="0" indent="0" algn="ctr" defTabSz="292100" rtl="0" fontAlgn="base" latinLnBrk="0">
                        <a:lnSpc>
                          <a:spcPts val="1425"/>
                        </a:lnSpc>
                        <a:spcBef>
                          <a:spcPts val="0"/>
                        </a:spcBef>
                        <a:spcAft>
                          <a:spcPts val="0"/>
                        </a:spcAft>
                        <a:buClrTx/>
                        <a:buSzTx/>
                        <a:buFontTx/>
                        <a:buNone/>
                        <a:tabLst/>
                      </a:pPr>
                      <a:r>
                        <a:rPr lang="en-US" sz="1200" b="0" i="0" u="none" strike="noStrike" cap="none" spc="0" baseline="0" dirty="0">
                          <a:solidFill>
                            <a:schemeClr val="dk1"/>
                          </a:solidFill>
                          <a:effectLst/>
                          <a:uFillTx/>
                          <a:latin typeface="Aptos"/>
                          <a:ea typeface="+mn-ea"/>
                          <a:cs typeface="+mn-cs"/>
                        </a:rPr>
                        <a:t>12</a:t>
                      </a:r>
                      <a:endParaRPr lang="en-US" sz="1200" b="0" i="0" u="none" strike="noStrike" cap="none" spc="0" baseline="0" dirty="0">
                        <a:solidFill>
                          <a:schemeClr val="dk1"/>
                        </a:solidFill>
                        <a:effectLst/>
                        <a:uFillTx/>
                        <a:latin typeface="Aptos"/>
                        <a:ea typeface="+mn-ea"/>
                        <a:cs typeface="+mn-cs"/>
                        <a:sym typeface="Helvetica Neue"/>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marL="0" marR="0" indent="0" algn="l" defTabSz="292100" rtl="0" fontAlgn="base" latinLnBrk="0">
                        <a:lnSpc>
                          <a:spcPts val="1425"/>
                        </a:lnSpc>
                        <a:spcBef>
                          <a:spcPts val="0"/>
                        </a:spcBef>
                        <a:spcAft>
                          <a:spcPts val="0"/>
                        </a:spcAft>
                        <a:buClrTx/>
                        <a:buSzTx/>
                        <a:buFontTx/>
                        <a:buNone/>
                        <a:tabLst/>
                      </a:pPr>
                      <a:r>
                        <a:rPr lang="nl-NL" sz="1200" b="0" i="0" u="none" strike="noStrike" cap="none" spc="0" baseline="0" noProof="0" dirty="0">
                          <a:solidFill>
                            <a:srgbClr val="333333"/>
                          </a:solidFill>
                          <a:effectLst/>
                          <a:uFillTx/>
                          <a:latin typeface="Aptos"/>
                          <a:ea typeface="+mn-ea"/>
                          <a:cs typeface="+mn-cs"/>
                          <a:sym typeface="Helvetica Neue"/>
                        </a:rPr>
                        <a:t>Eerst afstemmen dan conclusies</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marL="0" marR="0" lvl="0" indent="0" algn="l" defTabSz="292100" rtl="0" fontAlgn="base" latinLnBrk="0">
                        <a:lnSpc>
                          <a:spcPts val="1425"/>
                        </a:lnSpc>
                        <a:spcBef>
                          <a:spcPts val="0"/>
                        </a:spcBef>
                        <a:spcAft>
                          <a:spcPts val="0"/>
                        </a:spcAft>
                        <a:buClrTx/>
                        <a:buSzTx/>
                        <a:buFontTx/>
                        <a:buNone/>
                        <a:tabLst/>
                      </a:pPr>
                      <a:r>
                        <a:rPr lang="nl-NL" sz="1200" b="0" i="0" u="none" strike="noStrike" cap="none" spc="0" baseline="0" dirty="0">
                          <a:solidFill>
                            <a:srgbClr val="333333"/>
                          </a:solidFill>
                          <a:effectLst/>
                          <a:uFillTx/>
                          <a:latin typeface="Aptos"/>
                          <a:ea typeface="+mn-ea"/>
                          <a:cs typeface="+mn-cs"/>
                          <a:sym typeface="Helvetica Neue"/>
                        </a:rPr>
                        <a:t>Op infraplannen.nl wordt veel plandata gedeeld. Samenwerkende partijen zullen altijd eerst fysiek afstemmen voordat conclusies of consequenties aan een plan worden verbonden.</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1667217235"/>
                  </a:ext>
                </a:extLst>
              </a:tr>
              <a:tr h="729021">
                <a:tc>
                  <a:txBody>
                    <a:bodyPr/>
                    <a:lstStyle/>
                    <a:p>
                      <a:pPr marL="0" marR="0" lvl="0" indent="0" algn="l" defTabSz="292100">
                        <a:lnSpc>
                          <a:spcPts val="1425"/>
                        </a:lnSpc>
                        <a:spcBef>
                          <a:spcPts val="0"/>
                        </a:spcBef>
                        <a:spcAft>
                          <a:spcPts val="0"/>
                        </a:spcAft>
                        <a:buNone/>
                        <a:tabLst/>
                      </a:pPr>
                      <a:r>
                        <a:rPr lang="en-US" sz="1200" b="0" i="0" u="none" strike="noStrike" cap="none" spc="0" baseline="0" dirty="0">
                          <a:solidFill>
                            <a:schemeClr val="dk1"/>
                          </a:solidFill>
                          <a:effectLst/>
                          <a:uFillTx/>
                          <a:latin typeface="Aptos"/>
                          <a:ea typeface="+mn-ea"/>
                          <a:cs typeface="+mn-cs"/>
                        </a:rPr>
                        <a:t>13</a:t>
                      </a:r>
                      <a:endParaRPr lang="en-US" sz="1200" b="0" i="0" u="none" strike="noStrike" cap="none" spc="0" baseline="0" dirty="0">
                        <a:solidFill>
                          <a:schemeClr val="dk1"/>
                        </a:solidFill>
                        <a:effectLst/>
                        <a:uFillTx/>
                        <a:latin typeface="Aptos"/>
                        <a:ea typeface="+mn-ea"/>
                        <a:cs typeface="+mn-cs"/>
                        <a:sym typeface="Helvetica Neue"/>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marL="0" marR="0" indent="0" algn="l" rtl="0" fontAlgn="base" latinLnBrk="0">
                        <a:lnSpc>
                          <a:spcPts val="1425"/>
                        </a:lnSpc>
                        <a:spcBef>
                          <a:spcPts val="0"/>
                        </a:spcBef>
                        <a:spcAft>
                          <a:spcPts val="0"/>
                        </a:spcAft>
                        <a:buClrTx/>
                        <a:buSzTx/>
                        <a:buFontTx/>
                        <a:buNone/>
                      </a:pPr>
                      <a:r>
                        <a:rPr lang="nl-NL" sz="1200" b="0" i="0" u="none" strike="noStrike" cap="none" spc="0" baseline="0" noProof="0" dirty="0">
                          <a:solidFill>
                            <a:schemeClr val="dk1"/>
                          </a:solidFill>
                          <a:effectLst/>
                          <a:uFillTx/>
                          <a:latin typeface="Aptos"/>
                          <a:ea typeface="+mn-ea"/>
                          <a:cs typeface="+mn-cs"/>
                        </a:rPr>
                        <a:t>Hoe beoordelen we de plannen?</a:t>
                      </a:r>
                      <a:endParaRPr lang="nl-NL" sz="1200" b="0" i="0" u="none" strike="noStrike" cap="none" spc="0" baseline="0" noProof="0" dirty="0">
                        <a:solidFill>
                          <a:schemeClr val="dk1"/>
                        </a:solidFill>
                        <a:effectLst/>
                        <a:uFillTx/>
                        <a:latin typeface="Aptos"/>
                        <a:ea typeface="+mn-ea"/>
                        <a:cs typeface="+mn-cs"/>
                        <a:sym typeface="Helvetica Neue"/>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lvl="0" algn="l">
                        <a:lnSpc>
                          <a:spcPts val="1425"/>
                        </a:lnSpc>
                        <a:buNone/>
                      </a:pPr>
                      <a:r>
                        <a:rPr lang="nl-NL" sz="1200" b="0" i="0" u="none" strike="noStrike" cap="none" spc="0" baseline="0" noProof="0" dirty="0">
                          <a:solidFill>
                            <a:srgbClr val="333333"/>
                          </a:solidFill>
                          <a:effectLst/>
                          <a:uFillTx/>
                          <a:latin typeface="Aptos"/>
                        </a:rPr>
                        <a:t>Beoordeling vindt plaats op drie vlakken: is er een koppelkans, zijn er op basis van de werkomschrijving knelpunten te verwachten of zijn er helemaal geen raakvlakken? Geef per plan aan of jouw organisatie belang heeft, geen belang heeft of misschien een belang heeft. </a:t>
                      </a:r>
                      <a:endParaRPr lang="nl-NL"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2687998778"/>
                  </a:ext>
                </a:extLst>
              </a:tr>
              <a:tr h="1220687">
                <a:tc>
                  <a:txBody>
                    <a:bodyPr/>
                    <a:lstStyle/>
                    <a:p>
                      <a:pPr marL="0" marR="0" lvl="0" indent="0" algn="ctr" defTabSz="292100">
                        <a:lnSpc>
                          <a:spcPts val="1425"/>
                        </a:lnSpc>
                        <a:spcBef>
                          <a:spcPts val="0"/>
                        </a:spcBef>
                        <a:spcAft>
                          <a:spcPts val="0"/>
                        </a:spcAft>
                        <a:buNone/>
                        <a:tabLst/>
                      </a:pPr>
                      <a:r>
                        <a:rPr lang="en-US" sz="1200" b="0" i="0" u="none" strike="noStrike" cap="none" spc="0" baseline="0" dirty="0">
                          <a:solidFill>
                            <a:schemeClr val="dk1"/>
                          </a:solidFill>
                          <a:effectLst/>
                          <a:uFillTx/>
                          <a:latin typeface="Aptos"/>
                          <a:ea typeface="+mn-ea"/>
                          <a:cs typeface="+mn-cs"/>
                        </a:rPr>
                        <a:t>14</a:t>
                      </a:r>
                      <a:endParaRPr lang="en-US" sz="1200" b="0" i="0" u="none" strike="noStrike" cap="none" spc="0" baseline="0" dirty="0">
                        <a:solidFill>
                          <a:schemeClr val="dk1"/>
                        </a:solidFill>
                        <a:effectLst/>
                        <a:uFillTx/>
                        <a:latin typeface="Aptos"/>
                        <a:ea typeface="+mn-ea"/>
                        <a:cs typeface="+mn-cs"/>
                        <a:sym typeface="Helvetica Neue"/>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marL="0" marR="0" indent="0" algn="l" rtl="0" fontAlgn="base" latinLnBrk="0">
                        <a:lnSpc>
                          <a:spcPts val="1425"/>
                        </a:lnSpc>
                        <a:spcBef>
                          <a:spcPts val="0"/>
                        </a:spcBef>
                        <a:spcAft>
                          <a:spcPts val="0"/>
                        </a:spcAft>
                        <a:buClrTx/>
                        <a:buSzTx/>
                        <a:buFontTx/>
                        <a:buNone/>
                      </a:pPr>
                      <a:r>
                        <a:rPr lang="nl-NL" sz="1200" b="0" i="0" u="none" strike="noStrike" cap="none" spc="0" baseline="0" noProof="0" dirty="0">
                          <a:solidFill>
                            <a:schemeClr val="dk1"/>
                          </a:solidFill>
                          <a:effectLst/>
                          <a:uFillTx/>
                          <a:latin typeface="Aptos"/>
                          <a:ea typeface="+mn-ea"/>
                          <a:cs typeface="+mn-cs"/>
                          <a:sym typeface="Helvetica Neue"/>
                        </a:rPr>
                        <a:t>Welke </a:t>
                      </a:r>
                      <a:r>
                        <a:rPr lang="nl-NL" sz="1200" b="0" i="0" u="none" strike="noStrike" cap="none" spc="0" baseline="0" noProof="0" dirty="0" err="1">
                          <a:solidFill>
                            <a:schemeClr val="dk1"/>
                          </a:solidFill>
                          <a:effectLst/>
                          <a:uFillTx/>
                          <a:latin typeface="Aptos"/>
                          <a:ea typeface="+mn-ea"/>
                          <a:cs typeface="+mn-cs"/>
                          <a:sym typeface="Helvetica Neue"/>
                        </a:rPr>
                        <a:t>afstemmingsoverleggen</a:t>
                      </a:r>
                      <a:r>
                        <a:rPr lang="nl-NL" sz="1200" b="0" i="0" u="none" strike="noStrike" cap="none" spc="0" baseline="0" noProof="0" dirty="0">
                          <a:solidFill>
                            <a:schemeClr val="dk1"/>
                          </a:solidFill>
                          <a:effectLst/>
                          <a:uFillTx/>
                          <a:latin typeface="Aptos"/>
                          <a:ea typeface="+mn-ea"/>
                          <a:cs typeface="+mn-cs"/>
                          <a:sym typeface="Helvetica Neue"/>
                        </a:rPr>
                        <a:t> passen het best bij </a:t>
                      </a:r>
                      <a:r>
                        <a:rPr lang="nl-NL" sz="1200" b="0" i="0" u="none" strike="noStrike" cap="none" spc="0" baseline="0" noProof="0" dirty="0">
                          <a:solidFill>
                            <a:schemeClr val="dk1"/>
                          </a:solidFill>
                          <a:effectLst/>
                          <a:uFillTx/>
                          <a:latin typeface="Aptos"/>
                          <a:ea typeface="+mn-ea"/>
                          <a:cs typeface="+mn-cs"/>
                        </a:rPr>
                        <a:t>de samenwerking</a:t>
                      </a:r>
                      <a:r>
                        <a:rPr lang="nl-NL" sz="1200" b="0" i="0" u="none" strike="noStrike" cap="none" spc="0" baseline="0" noProof="0" dirty="0">
                          <a:solidFill>
                            <a:schemeClr val="dk1"/>
                          </a:solidFill>
                          <a:effectLst/>
                          <a:uFillTx/>
                          <a:latin typeface="Aptos"/>
                          <a:ea typeface="+mn-ea"/>
                          <a:cs typeface="+mn-cs"/>
                          <a:sym typeface="Helvetica Neue"/>
                        </a:rPr>
                        <a:t>?</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Er kan afstemming op 2 niveaus worden ingericht: tactisch en strategisch.  </a:t>
                      </a:r>
                    </a:p>
                    <a:p>
                      <a:pPr algn="l" fontAlgn="base">
                        <a:lnSpc>
                          <a:spcPts val="1425"/>
                        </a:lnSpc>
                        <a:buNone/>
                      </a:pPr>
                      <a:r>
                        <a:rPr lang="nl-NL" sz="1200" b="1" noProof="0" dirty="0">
                          <a:effectLst/>
                          <a:latin typeface="Aptos"/>
                        </a:rPr>
                        <a:t>Tactisch</a:t>
                      </a:r>
                      <a:r>
                        <a:rPr lang="nl-NL" sz="1200" noProof="0" dirty="0">
                          <a:effectLst/>
                          <a:latin typeface="Aptos"/>
                        </a:rPr>
                        <a:t>: Deelnemers zijn portfolioplanners en assetmanagers. Zij bepalen de deelnemers en de uitvoeringskaders voor een plan/project.</a:t>
                      </a:r>
                    </a:p>
                    <a:p>
                      <a:pPr algn="l" fontAlgn="base">
                        <a:lnSpc>
                          <a:spcPts val="1425"/>
                        </a:lnSpc>
                        <a:buNone/>
                      </a:pPr>
                      <a:r>
                        <a:rPr lang="nl-NL" sz="1200" b="1" noProof="0" dirty="0">
                          <a:effectLst/>
                          <a:latin typeface="Aptos"/>
                        </a:rPr>
                        <a:t>Strategisch</a:t>
                      </a:r>
                      <a:r>
                        <a:rPr lang="nl-NL" sz="1200" noProof="0" dirty="0">
                          <a:effectLst/>
                          <a:latin typeface="Aptos"/>
                        </a:rPr>
                        <a:t>: Deelnemers zijn strategisch betrokkenen vanuit stadsontwikkeling, netplanners van de netbeheerders, en strategen van andere organisaties. Meestal zijn het 'zelfstandige ontwikkelingen' waarbij het de afweging is om ontwikkelingen van het tactische niveau wel of niet te integreren in de strategische ontwikkeling.</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2765954358"/>
                  </a:ext>
                </a:extLst>
              </a:tr>
              <a:tr h="678159">
                <a:tc>
                  <a:txBody>
                    <a:bodyPr/>
                    <a:lstStyle/>
                    <a:p>
                      <a:pPr lvl="0">
                        <a:lnSpc>
                          <a:spcPts val="1425"/>
                        </a:lnSpc>
                        <a:buNone/>
                      </a:pPr>
                      <a:r>
                        <a:rPr lang="en-US" sz="1200" dirty="0">
                          <a:effectLst/>
                          <a:latin typeface="Aptos"/>
                        </a:rPr>
                        <a:t>15</a:t>
                      </a:r>
                      <a:endParaRPr lang="en-US"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Wanneer is een plan afgestemd en gereed voor overdracht naar voorbereiden en uitvoering?</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algn="l" fontAlgn="base">
                        <a:lnSpc>
                          <a:spcPts val="1425"/>
                        </a:lnSpc>
                        <a:buNone/>
                      </a:pPr>
                      <a:r>
                        <a:rPr lang="nl-NL" sz="1200" noProof="0" dirty="0">
                          <a:effectLst/>
                          <a:latin typeface="Aptos"/>
                        </a:rPr>
                        <a:t>Er is duidelijk welke organisaties bij welke opgave betrokken zijn. De planning is op kwartaalnauwkeurigheid afgesproken. Afhankelijkheden, kansen en risico's zijn op hoofdlijnen beschreven. De plannen krijgen status 'definitief'.</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1025247645"/>
                  </a:ext>
                </a:extLst>
              </a:tr>
              <a:tr h="1000284">
                <a:tc>
                  <a:txBody>
                    <a:bodyPr/>
                    <a:lstStyle/>
                    <a:p>
                      <a:pPr lvl="0">
                        <a:lnSpc>
                          <a:spcPts val="1425"/>
                        </a:lnSpc>
                        <a:buNone/>
                      </a:pPr>
                      <a:r>
                        <a:rPr lang="en-US" sz="1200" dirty="0">
                          <a:effectLst/>
                          <a:latin typeface="Aptos"/>
                        </a:rPr>
                        <a:t>16</a:t>
                      </a:r>
                      <a:endParaRPr lang="en-US" dirty="0">
                        <a:effectLst/>
                        <a:latin typeface="Apto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lvl="0" algn="l">
                        <a:lnSpc>
                          <a:spcPts val="1425"/>
                        </a:lnSpc>
                        <a:buNone/>
                      </a:pPr>
                      <a:r>
                        <a:rPr lang="nl-NL" sz="1200" noProof="0" dirty="0">
                          <a:effectLst/>
                          <a:latin typeface="Aptos"/>
                        </a:rPr>
                        <a:t>Hoe gaan we om met projecten die zijn afgestemd, maar waarvoor het te vroeg is om te starten met de voorbereiding? Hoe zorgen we dat ze niet van de radar verdwijnen en de voorbereiding uiteindelijk niet of te laat start?</a:t>
                      </a:r>
                      <a:endParaRPr lang="nl-NL" noProof="0" dirty="0">
                        <a:effectLst/>
                        <a:latin typeface="Aptos"/>
                        <a:sym typeface="Helvetica Neue"/>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lvl="0" algn="l">
                        <a:lnSpc>
                          <a:spcPts val="1425"/>
                        </a:lnSpc>
                        <a:buNone/>
                      </a:pPr>
                      <a:r>
                        <a:rPr lang="nl-NL" sz="1200" noProof="0" dirty="0">
                          <a:effectLst/>
                          <a:latin typeface="Aptos"/>
                        </a:rPr>
                        <a:t>In beginsel zijn reeds afgestemde projecten een terugkerend agendapunt bij het kernteamoverleg, om vinger aan de pols te houden en tijdig een project-specifieke ontwerptafel te organiseren. Dit proces zullen we nader vormgeven met elkaar. </a:t>
                      </a:r>
                      <a:endParaRPr lang="nl-NL" noProof="0" dirty="0">
                        <a:effectLst/>
                        <a:latin typeface="Aptos"/>
                        <a:sym typeface="Helvetica Neue"/>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2771139551"/>
                  </a:ext>
                </a:extLst>
              </a:tr>
              <a:tr h="932470">
                <a:tc>
                  <a:txBody>
                    <a:bodyPr/>
                    <a:lstStyle/>
                    <a:p>
                      <a:pPr lvl="0">
                        <a:lnSpc>
                          <a:spcPts val="1425"/>
                        </a:lnSpc>
                        <a:buNone/>
                      </a:pPr>
                      <a:r>
                        <a:rPr lang="en-US" sz="1200" strike="noStrike" dirty="0">
                          <a:effectLst/>
                          <a:latin typeface="Aptos"/>
                        </a:rPr>
                        <a:t>17</a:t>
                      </a:r>
                      <a:endParaRPr lang="en-US"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lvl="0" algn="l">
                        <a:lnSpc>
                          <a:spcPts val="1425"/>
                        </a:lnSpc>
                        <a:buNone/>
                      </a:pPr>
                      <a:r>
                        <a:rPr lang="nl-NL" sz="1200" noProof="0" dirty="0">
                          <a:effectLst/>
                          <a:latin typeface="Aptos"/>
                        </a:rPr>
                        <a:t>Wanneer is een plan overgedragen aan uitvoering </a:t>
                      </a:r>
                      <a:endParaRPr lang="en-US" dirty="0">
                        <a:sym typeface="Helvetica Neue"/>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tc>
                  <a:txBody>
                    <a:bodyPr/>
                    <a:lstStyle/>
                    <a:p>
                      <a:pPr lvl="0" algn="l">
                        <a:lnSpc>
                          <a:spcPts val="1425"/>
                        </a:lnSpc>
                        <a:buNone/>
                      </a:pPr>
                      <a:r>
                        <a:rPr lang="nl-NL" sz="1200" noProof="0" dirty="0">
                          <a:effectLst/>
                          <a:latin typeface="Aptos"/>
                        </a:rPr>
                        <a:t>Een plan is overgedragen als de projectleiders van de betrokken organisaties bekend zijn en een kick-off is gepland of heeft plaatsgevonden. </a:t>
                      </a:r>
                      <a:endParaRPr lang="en-US" dirty="0">
                        <a:sym typeface="Helvetica Neue"/>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F2E5"/>
                    </a:solidFill>
                  </a:tcPr>
                </a:tc>
                <a:extLst>
                  <a:ext uri="{0D108BD9-81ED-4DB2-BD59-A6C34878D82A}">
                    <a16:rowId xmlns:a16="http://schemas.microsoft.com/office/drawing/2014/main" val="4285473085"/>
                  </a:ext>
                </a:extLst>
              </a:tr>
            </a:tbl>
          </a:graphicData>
        </a:graphic>
      </p:graphicFrame>
    </p:spTree>
    <p:extLst>
      <p:ext uri="{BB962C8B-B14F-4D97-AF65-F5344CB8AC3E}">
        <p14:creationId xmlns:p14="http://schemas.microsoft.com/office/powerpoint/2010/main" val="53482385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dcec69-8a07-4459-b77e-fcfe06e4af88">
      <Terms xmlns="http://schemas.microsoft.com/office/infopath/2007/PartnerControls"/>
    </lcf76f155ced4ddcb4097134ff3c332f>
    <TaxCatchAll xmlns="7509cc8b-5556-402b-b32b-f0f5b016aaa2" xsi:nil="true"/>
    <MediaLengthInSeconds xmlns="dcdcec69-8a07-4459-b77e-fcfe06e4af88" xsi:nil="true"/>
    <SharedWithUsers xmlns="7509cc8b-5556-402b-b32b-f0f5b016aaa2">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2B45F18FBEF746B89E8D2E1333C18C" ma:contentTypeVersion="14" ma:contentTypeDescription="Een nieuw document maken." ma:contentTypeScope="" ma:versionID="1a39266d182ab032e2d861fdc8ad986e">
  <xsd:schema xmlns:xsd="http://www.w3.org/2001/XMLSchema" xmlns:xs="http://www.w3.org/2001/XMLSchema" xmlns:p="http://schemas.microsoft.com/office/2006/metadata/properties" xmlns:ns2="dcdcec69-8a07-4459-b77e-fcfe06e4af88" xmlns:ns3="7509cc8b-5556-402b-b32b-f0f5b016aaa2" targetNamespace="http://schemas.microsoft.com/office/2006/metadata/properties" ma:root="true" ma:fieldsID="0de165c17d0f579f00012543d2755842" ns2:_="" ns3:_="">
    <xsd:import namespace="dcdcec69-8a07-4459-b77e-fcfe06e4af88"/>
    <xsd:import namespace="7509cc8b-5556-402b-b32b-f0f5b016aa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cec69-8a07-4459-b77e-fcfe06e4a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ffc1a88e-ff28-4708-818d-a112f969d02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9cc8b-5556-402b-b32b-f0f5b016aa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e546c29-e872-4526-a0a0-2f58558b5990}" ma:internalName="TaxCatchAll" ma:showField="CatchAllData" ma:web="7509cc8b-5556-402b-b32b-f0f5b016aa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33783E-86AF-4357-9ED8-520DEF4907FC}">
  <ds:schemaRefs>
    <ds:schemaRef ds:uri="7509cc8b-5556-402b-b32b-f0f5b016aaa2"/>
    <ds:schemaRef ds:uri="dcdcec69-8a07-4459-b77e-fcfe06e4af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48DE517-034F-48F9-9F82-042BC74AC432}">
  <ds:schemaRefs>
    <ds:schemaRef ds:uri="http://schemas.microsoft.com/sharepoint/v3/contenttype/forms"/>
  </ds:schemaRefs>
</ds:datastoreItem>
</file>

<file path=customXml/itemProps3.xml><?xml version="1.0" encoding="utf-8"?>
<ds:datastoreItem xmlns:ds="http://schemas.openxmlformats.org/officeDocument/2006/customXml" ds:itemID="{C2DAE339-E8E9-4F0D-8FED-8357A2519121}">
  <ds:schemaRefs>
    <ds:schemaRef ds:uri="7509cc8b-5556-402b-b32b-f0f5b016aaa2"/>
    <ds:schemaRef ds:uri="dcdcec69-8a07-4459-b77e-fcfe06e4af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 2013 - 2022</Template>
  <Application>Microsoft Office PowerPoint</Application>
  <PresentationFormat>Widescreen</PresentationFormat>
  <Slides>3</Slides>
  <Notes>0</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21_BasicWhite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Hanneke</dc:creator>
  <cp:revision>14</cp:revision>
  <dcterms:created xsi:type="dcterms:W3CDTF">2023-07-03T08:34:21Z</dcterms:created>
  <dcterms:modified xsi:type="dcterms:W3CDTF">2025-12-15T15:43:19Z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0x010100542B45F18FBEF746B89E8D2E1333C18C</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